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7" r:id="rId1"/>
  </p:sldMasterIdLst>
  <p:notesMasterIdLst>
    <p:notesMasterId r:id="rId27"/>
  </p:notesMasterIdLst>
  <p:handoutMasterIdLst>
    <p:handoutMasterId r:id="rId28"/>
  </p:handoutMasterIdLst>
  <p:sldIdLst>
    <p:sldId id="305" r:id="rId2"/>
    <p:sldId id="320" r:id="rId3"/>
    <p:sldId id="342" r:id="rId4"/>
    <p:sldId id="372" r:id="rId5"/>
    <p:sldId id="370" r:id="rId6"/>
    <p:sldId id="348" r:id="rId7"/>
    <p:sldId id="352" r:id="rId8"/>
    <p:sldId id="354" r:id="rId9"/>
    <p:sldId id="374" r:id="rId10"/>
    <p:sldId id="353" r:id="rId11"/>
    <p:sldId id="355" r:id="rId12"/>
    <p:sldId id="360" r:id="rId13"/>
    <p:sldId id="356" r:id="rId14"/>
    <p:sldId id="371" r:id="rId15"/>
    <p:sldId id="358" r:id="rId16"/>
    <p:sldId id="359" r:id="rId17"/>
    <p:sldId id="361" r:id="rId18"/>
    <p:sldId id="362" r:id="rId19"/>
    <p:sldId id="363" r:id="rId20"/>
    <p:sldId id="364" r:id="rId21"/>
    <p:sldId id="365" r:id="rId22"/>
    <p:sldId id="366" r:id="rId23"/>
    <p:sldId id="367" r:id="rId24"/>
    <p:sldId id="373" r:id="rId25"/>
    <p:sldId id="287" r:id="rId26"/>
  </p:sldIdLst>
  <p:sldSz cx="12192000" cy="6858000"/>
  <p:notesSz cx="6794500" cy="9906000"/>
  <p:custDataLst>
    <p:tags r:id="rId29"/>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F8B18-9BA7-4B2F-AAD5-3A6C4BF142E7}" v="77" dt="2021-01-31T16:00:36.041"/>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5220" autoAdjust="0"/>
  </p:normalViewPr>
  <p:slideViewPr>
    <p:cSldViewPr snapToGrid="0" showGuides="1">
      <p:cViewPr varScale="1">
        <p:scale>
          <a:sx n="78" d="100"/>
          <a:sy n="78" d="100"/>
        </p:scale>
        <p:origin x="1229" y="96"/>
      </p:cViewPr>
      <p:guideLst>
        <p:guide pos="506"/>
        <p:guide pos="6199"/>
        <p:guide orient="horz" pos="1344"/>
      </p:guideLst>
    </p:cSldViewPr>
  </p:slideViewPr>
  <p:outlineViewPr>
    <p:cViewPr>
      <p:scale>
        <a:sx n="33" d="100"/>
        <a:sy n="33" d="100"/>
      </p:scale>
      <p:origin x="0" y="-3432"/>
    </p:cViewPr>
  </p:outlineViewPr>
  <p:notesTextViewPr>
    <p:cViewPr>
      <p:scale>
        <a:sx n="1" d="1"/>
        <a:sy n="1" d="1"/>
      </p:scale>
      <p:origin x="0" y="0"/>
    </p:cViewPr>
  </p:notesTextViewPr>
  <p:sorterViewPr>
    <p:cViewPr varScale="1">
      <p:scale>
        <a:sx n="1" d="1"/>
        <a:sy n="1" d="1"/>
      </p:scale>
      <p:origin x="0" y="-442"/>
    </p:cViewPr>
  </p:sorterViewPr>
  <p:notesViewPr>
    <p:cSldViewPr snapToGrid="0">
      <p:cViewPr varScale="1">
        <p:scale>
          <a:sx n="86" d="100"/>
          <a:sy n="86" d="100"/>
        </p:scale>
        <p:origin x="268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409114"/>
            <a:ext cx="2944813" cy="495300"/>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8102" y="9409114"/>
            <a:ext cx="2944813" cy="495300"/>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19250" y="328613"/>
            <a:ext cx="3557588" cy="2001837"/>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0910" y="2534930"/>
            <a:ext cx="6234032" cy="6628121"/>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0" y="9419909"/>
            <a:ext cx="2528186" cy="402948"/>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59008" y="9419909"/>
            <a:ext cx="1477831" cy="402948"/>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14" y="9367003"/>
            <a:ext cx="991713" cy="382707"/>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27461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sz="1400" kern="1200" dirty="0">
              <a:solidFill>
                <a:schemeClr val="tx1"/>
              </a:solidFill>
              <a:effectLst/>
              <a:latin typeface="Arial" pitchFamily="34" charset="0"/>
              <a:ea typeface="+mn-ea"/>
              <a:cs typeface="+mn-cs"/>
            </a:endParaRPr>
          </a:p>
          <a:p>
            <a:endParaRPr lang="sv-SE" sz="1400" kern="1200" dirty="0">
              <a:solidFill>
                <a:schemeClr val="tx1"/>
              </a:solidFill>
              <a:effectLst/>
              <a:latin typeface="Arial" pitchFamily="34" charset="0"/>
              <a:ea typeface="+mn-ea"/>
              <a:cs typeface="+mn-cs"/>
            </a:endParaRPr>
          </a:p>
          <a:p>
            <a:r>
              <a:rPr lang="sv-SE" sz="1400" kern="1200" dirty="0">
                <a:solidFill>
                  <a:schemeClr val="tx1"/>
                </a:solidFill>
                <a:effectLst/>
                <a:latin typeface="Arial" pitchFamily="34" charset="0"/>
                <a:ea typeface="+mn-ea"/>
                <a:cs typeface="+mn-cs"/>
              </a:rPr>
              <a:t>Till större del är informationen i namnrutan statisk och när den väl är ifylld så ändras den sällan eller aldrig. Nedan grönmarkerade områden beskriver var information behöver uppdateras med frekvens i samband med publiceringar.</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53798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Ovanför eller i anslutning till namnrutan ska det finnas en orienteringsfigur.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Orienteringsfiguren ska överskådligt och schematiskt redovisa projektet.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Hänvisningar i </a:t>
            </a:r>
            <a:r>
              <a:rPr lang="sv-SE" sz="1400" kern="1200" dirty="0" err="1">
                <a:solidFill>
                  <a:schemeClr val="tx1"/>
                </a:solidFill>
                <a:effectLst/>
                <a:latin typeface="Arial" pitchFamily="34" charset="0"/>
                <a:ea typeface="+mn-ea"/>
                <a:cs typeface="+mn-cs"/>
              </a:rPr>
              <a:t>orienteringfiguren</a:t>
            </a:r>
            <a:r>
              <a:rPr lang="sv-SE" sz="1400" kern="1200" dirty="0">
                <a:solidFill>
                  <a:schemeClr val="tx1"/>
                </a:solidFill>
                <a:effectLst/>
                <a:latin typeface="Arial" pitchFamily="34" charset="0"/>
                <a:ea typeface="+mn-ea"/>
                <a:cs typeface="+mn-cs"/>
              </a:rPr>
              <a:t> till planer och sektioner ska innehålla korrekt referens till motsvarande ritning så att det finns förutsättning för automatiserad hyperlänkning.</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3866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243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5926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4282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40305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62684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ofta är statisk genom projektet. Främst handlar det om att tydliggöra vem som är beställare i projektet. Vad projektet heter samt var det är placerat. Informationen bör komma i ett tidigt skede från beställaren. Den här informationsmängden behövs exempelvis för att överföra information till ett </a:t>
            </a:r>
            <a:r>
              <a:rPr lang="sv-SE" sz="1400" kern="1200" dirty="0" err="1">
                <a:solidFill>
                  <a:schemeClr val="tx1"/>
                </a:solidFill>
                <a:effectLst/>
                <a:latin typeface="Arial" pitchFamily="34" charset="0"/>
                <a:ea typeface="+mn-ea"/>
                <a:cs typeface="+mn-cs"/>
              </a:rPr>
              <a:t>diarie</a:t>
            </a:r>
            <a:r>
              <a:rPr lang="sv-SE" sz="1400" kern="1200" dirty="0">
                <a:solidFill>
                  <a:schemeClr val="tx1"/>
                </a:solidFill>
                <a:effectLst/>
                <a:latin typeface="Arial" pitchFamily="34" charset="0"/>
                <a:ea typeface="+mn-ea"/>
                <a:cs typeface="+mn-cs"/>
              </a:rPr>
              <a:t> eller arkivsystem.</a:t>
            </a:r>
          </a:p>
          <a:p>
            <a:endParaRPr lang="sv-SE" sz="1400" kern="1200" dirty="0">
              <a:solidFill>
                <a:schemeClr val="tx1"/>
              </a:solidFill>
              <a:effectLst/>
              <a:latin typeface="Arial" pitchFamily="34" charset="0"/>
              <a:ea typeface="+mn-ea"/>
              <a:cs typeface="+mn-cs"/>
            </a:endParaRP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LOGOTYPER</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Grafiska element i namnrutan bör vara vektorgrafik som bundits in i sin helhet. Länkade bildfiler bör undvikas.</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Fältet där logotypen placeras har ett dolt metadata för beställare. Det ska fyllas i så att andra system kan läsa den information som annars bara representeras som grafik.</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så kan det dolda metadatafältet göras synlig om logotyp saknas.</a:t>
            </a:r>
            <a:endParaRPr lang="sv-SE" sz="1400" dirty="0"/>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023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5215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15368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8263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325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9997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01128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3</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7850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33276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6</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Namnrutan är basen för ritningens/dokumentets information. Informationen som fylls i kan läsas manuellt av olika intressenter samt tolkas automatiskt i olika verktyg från den grafik som skapas av redovisad text. Inmatad information kan också generera data som kan importeras och exporteras med automatik mellan olika system. Nedan beskrivs de huvudområden som namnrutan hanterar informationsmässigt.</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96874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kunna hantera olika intressenters behov samt få en struktur på den information som namnrutan innehåller så har de fält som ska fyllas i grupperats en metadata lista enligt nedan. Dessa kommer att återkomma i beskrivningen av hur data ska kunna överföras mellan olika system men påverkar ej hur man fyller i namnrutan.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1465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61 </a:t>
            </a:r>
            <a:r>
              <a:rPr lang="sv-SE" dirty="0" err="1"/>
              <a:t>st</a:t>
            </a:r>
            <a:r>
              <a:rPr lang="sv-SE" dirty="0"/>
              <a:t> uppstyrda termer</a:t>
            </a:r>
          </a:p>
          <a:p>
            <a:endParaRPr lang="sv-SE" dirty="0"/>
          </a:p>
          <a:p>
            <a:r>
              <a:rPr lang="sv-SE" dirty="0"/>
              <a:t>Allt det som finns i namnrutan och lite till</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38143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4375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1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17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59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8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92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8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endParaRPr lang="sv-SE" sz="1200" dirty="0">
              <a:solidFill>
                <a:srgbClr val="000000"/>
              </a:solidFill>
              <a:cs typeface="Arial" pitchFamily="34" charset="0"/>
            </a:endParaRPr>
          </a:p>
          <a:p>
            <a:pPr algn="r"/>
            <a:r>
              <a:rPr lang="sv-SE" sz="1200" dirty="0">
                <a:solidFill>
                  <a:srgbClr val="000000"/>
                </a:solidFill>
                <a:cs typeface="Arial" pitchFamily="34" charset="0"/>
              </a:rPr>
              <a:t>Pink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7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8206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6457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Portland </a:t>
            </a:r>
            <a:r>
              <a:rPr lang="sv-SE" sz="1200" dirty="0" err="1">
                <a:solidFill>
                  <a:srgbClr val="000000"/>
                </a:solidFill>
              </a:rPr>
              <a:t>towers</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6527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53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only</a:t>
            </a:r>
            <a:endParaRPr lang="sv-SE" sz="1200" dirty="0">
              <a:solidFill>
                <a:srgbClr val="000000"/>
              </a:solidFill>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92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4227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2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743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325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048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58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27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650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E18 Ostfold</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795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697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Pink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on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with</a:t>
            </a:r>
            <a:r>
              <a:rPr lang="sv-SE" sz="1200" dirty="0">
                <a:solidFill>
                  <a:srgbClr val="000000"/>
                </a:solidFill>
                <a:cs typeface="Arial" pitchFamily="34" charset="0"/>
              </a:rPr>
              <a:t> </a:t>
            </a:r>
            <a:r>
              <a:rPr lang="sv-SE" sz="1200" dirty="0" err="1">
                <a:solidFill>
                  <a:srgbClr val="000000"/>
                </a:solidFill>
                <a:cs typeface="Arial" pitchFamily="34" charset="0"/>
              </a:rPr>
              <a:t>textbox</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262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Full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885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Heading</a:t>
            </a:r>
            <a:r>
              <a:rPr lang="sv-SE" sz="1200" dirty="0">
                <a:solidFill>
                  <a:srgbClr val="000000"/>
                </a:solidFill>
                <a:cs typeface="Arial" pitchFamily="34" charset="0"/>
              </a:rPr>
              <a:t> on </a:t>
            </a: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photo</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12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7616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8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solidFill>
                  <a:srgbClr val="000000"/>
                </a:solidFill>
              </a:rPr>
              <a:pPr>
                <a:defRPr/>
              </a:pPr>
              <a:t>‹#›</a:t>
            </a:fld>
            <a:endParaRPr lang="sv-SE" dirty="0">
              <a:solidFill>
                <a:srgbClr val="000000"/>
              </a:solidFill>
            </a:endParaRPr>
          </a:p>
        </p:txBody>
      </p:sp>
      <p:sp>
        <p:nvSpPr>
          <p:cNvPr id="6" name="TextBox 5"/>
          <p:cNvSpPr txBox="1"/>
          <p:nvPr userDrawn="1"/>
        </p:nvSpPr>
        <p:spPr>
          <a:xfrm>
            <a:off x="-2285999" y="74615"/>
            <a:ext cx="2245360" cy="646331"/>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Blank</a:t>
            </a:r>
            <a:br>
              <a:rPr lang="sv-SE" sz="1200" dirty="0">
                <a:solidFill>
                  <a:srgbClr val="000000"/>
                </a:solidFill>
                <a:cs typeface="Arial" pitchFamily="34" charset="0"/>
              </a:rPr>
            </a:br>
            <a:endParaRPr lang="sv-SE" sz="1200" dirty="0">
              <a:solidFill>
                <a:srgbClr val="000000"/>
              </a:solidFill>
              <a:cs typeface="Arial" pitchFamily="34" charset="0"/>
            </a:endParaRPr>
          </a:p>
          <a:p>
            <a:pPr algn="r"/>
            <a:r>
              <a:rPr lang="sv-SE" sz="1200" dirty="0">
                <a:solidFill>
                  <a:srgbClr val="000000"/>
                </a:solidFill>
                <a:cs typeface="Arial" pitchFamily="34" charset="0"/>
              </a:rPr>
              <a:t> </a:t>
            </a:r>
          </a:p>
        </p:txBody>
      </p:sp>
    </p:spTree>
    <p:extLst>
      <p:ext uri="{BB962C8B-B14F-4D97-AF65-F5344CB8AC3E}">
        <p14:creationId xmlns:p14="http://schemas.microsoft.com/office/powerpoint/2010/main" val="303334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727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146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716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err="1">
                <a:solidFill>
                  <a:srgbClr val="000000"/>
                </a:solidFill>
              </a:rPr>
              <a:t>Safety</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69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249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89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112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74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228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715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96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713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737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Horizontal</a:t>
            </a:r>
            <a:r>
              <a:rPr lang="sv-SE" sz="1200" dirty="0">
                <a:solidFill>
                  <a:srgbClr val="000000"/>
                </a:solidFill>
                <a:cs typeface="Arial" pitchFamily="34" charset="0"/>
              </a:rPr>
              <a: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9931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689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left</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78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Four</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5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Five</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NCC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497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734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839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Light</a:t>
            </a:r>
            <a:r>
              <a:rPr lang="sv-SE" sz="1100" dirty="0">
                <a:solidFill>
                  <a:srgbClr val="000000"/>
                </a:solidFill>
                <a:cs typeface="Arial" pitchFamily="34" charset="0"/>
              </a:rPr>
              <a:t>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015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2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Tree>
    <p:extLst>
      <p:ext uri="{BB962C8B-B14F-4D97-AF65-F5344CB8AC3E}">
        <p14:creationId xmlns:p14="http://schemas.microsoft.com/office/powerpoint/2010/main" val="1098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875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2430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10" name="Bildobjekt 9">
            <a:extLst>
              <a:ext uri="{FF2B5EF4-FFF2-40B4-BE49-F238E27FC236}">
                <a16:creationId xmlns:a16="http://schemas.microsoft.com/office/drawing/2014/main" id="{BE5D5B7F-4D59-4A0E-910D-D7318ADC35D1}"/>
              </a:ext>
            </a:extLst>
          </p:cNvPr>
          <p:cNvPicPr>
            <a:picLocks noChangeAspect="1"/>
          </p:cNvPicPr>
          <p:nvPr userDrawn="1"/>
        </p:nvPicPr>
        <p:blipFill>
          <a:blip r:embed="rId2"/>
          <a:stretch>
            <a:fillRect/>
          </a:stretch>
        </p:blipFill>
        <p:spPr>
          <a:xfrm>
            <a:off x="10534650" y="6295736"/>
            <a:ext cx="1257300" cy="427482"/>
          </a:xfrm>
          <a:prstGeom prst="rect">
            <a:avLst/>
          </a:prstGeom>
        </p:spPr>
      </p:pic>
    </p:spTree>
    <p:extLst>
      <p:ext uri="{BB962C8B-B14F-4D97-AF65-F5344CB8AC3E}">
        <p14:creationId xmlns:p14="http://schemas.microsoft.com/office/powerpoint/2010/main" val="26982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91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solidFill>
                  <a:srgbClr val="000000"/>
                </a:solidFill>
              </a:rPr>
              <a:t>zcCompany</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a:solidFill>
                  <a:srgbClr val="000000"/>
                </a:solidFill>
              </a:rPr>
              <a:pPr>
                <a:defRPr/>
              </a:pPr>
              <a:t>‹#›</a:t>
            </a:fld>
            <a:endParaRPr lang="sv-SE" dirty="0">
              <a:solidFill>
                <a:srgbClr val="000000"/>
              </a:solidFill>
            </a:endParaRPr>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673875" y="6286105"/>
            <a:ext cx="1036201" cy="395403"/>
          </a:xfrm>
          <a:prstGeom prst="rect">
            <a:avLst/>
          </a:prstGeom>
        </p:spPr>
      </p:pic>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7378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2" orient="horz" pos="879">
          <p15:clr>
            <a:srgbClr val="F26B43"/>
          </p15:clr>
        </p15:guide>
        <p15:guide id="3" pos="302">
          <p15:clr>
            <a:srgbClr val="F26B43"/>
          </p15:clr>
        </p15:guide>
        <p15:guide id="4" orient="horz" pos="3748">
          <p15:clr>
            <a:srgbClr val="F26B43"/>
          </p15:clr>
        </p15:guide>
        <p15:guide id="5" orient="horz" pos="1117">
          <p15:clr>
            <a:srgbClr val="F26B43"/>
          </p15:clr>
        </p15:guide>
        <p15:guide id="6" orient="horz" pos="750">
          <p15:clr>
            <a:srgbClr val="F26B43"/>
          </p15:clr>
        </p15:guide>
        <p15:guide id="7" pos="5664">
          <p15:clr>
            <a:srgbClr val="F26B43"/>
          </p15:clr>
        </p15:guide>
        <p15:guide id="8" pos="4770">
          <p15:clr>
            <a:srgbClr val="F26B43"/>
          </p15:clr>
        </p15:guide>
        <p15:guide id="9" pos="3840">
          <p15:clr>
            <a:srgbClr val="F26B43"/>
          </p15:clr>
        </p15:guide>
        <p15:guide id="10"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Ritramar, namnruta och metadata</a:t>
            </a:r>
            <a:br>
              <a:rPr lang="sv-SE" sz="8800" dirty="0">
                <a:solidFill>
                  <a:srgbClr val="FFFFFF"/>
                </a:solidFill>
              </a:rPr>
            </a:br>
            <a:r>
              <a:rPr lang="sv-SE" sz="1800" b="0" dirty="0">
                <a:solidFill>
                  <a:srgbClr val="FFFFFF"/>
                </a:solidFill>
              </a:rPr>
              <a:t>Anvisning med exempel på information och metadata i handlingsförteckning och ritningar</a:t>
            </a:r>
            <a:endParaRPr lang="sv-SE" sz="1800" dirty="0">
              <a:solidFill>
                <a:schemeClr val="bg1"/>
              </a:solidFill>
            </a:endParaRPr>
          </a:p>
        </p:txBody>
      </p:sp>
      <p:sp>
        <p:nvSpPr>
          <p:cNvPr id="9" name="Rektangel 8">
            <a:extLst>
              <a:ext uri="{FF2B5EF4-FFF2-40B4-BE49-F238E27FC236}">
                <a16:creationId xmlns:a16="http://schemas.microsoft.com/office/drawing/2014/main" id="{545DA67C-729D-4DC3-AD3C-52DF7E71D751}"/>
              </a:ext>
            </a:extLst>
          </p:cNvPr>
          <p:cNvSpPr/>
          <p:nvPr/>
        </p:nvSpPr>
        <p:spPr>
          <a:xfrm>
            <a:off x="0" y="1"/>
            <a:ext cx="12192000" cy="61555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12" name="Platshållare för sidfot 1">
            <a:extLst>
              <a:ext uri="{FF2B5EF4-FFF2-40B4-BE49-F238E27FC236}">
                <a16:creationId xmlns:a16="http://schemas.microsoft.com/office/drawing/2014/main" id="{47160527-AD79-4710-9201-5406748706E0}"/>
              </a:ext>
            </a:extLst>
          </p:cNvPr>
          <p:cNvSpPr>
            <a:spLocks noGrp="1"/>
          </p:cNvSpPr>
          <p:nvPr>
            <p:ph type="ftr" sz="quarter" idx="11"/>
          </p:nvPr>
        </p:nvSpPr>
        <p:spPr>
          <a:xfrm>
            <a:off x="377475" y="6395686"/>
            <a:ext cx="3956400" cy="327532"/>
          </a:xfrm>
        </p:spPr>
        <p:txBody>
          <a:bodyPr/>
          <a:lstStyle/>
          <a:p>
            <a:pPr>
              <a:defRPr/>
            </a:pPr>
            <a:r>
              <a:rPr lang="sv-SE" sz="1000" dirty="0"/>
              <a:t>Version 2.0 från 2020-12-02</a:t>
            </a:r>
          </a:p>
        </p:txBody>
      </p:sp>
      <p:sp>
        <p:nvSpPr>
          <p:cNvPr id="7" name="Rubrik 4">
            <a:extLst>
              <a:ext uri="{FF2B5EF4-FFF2-40B4-BE49-F238E27FC236}">
                <a16:creationId xmlns:a16="http://schemas.microsoft.com/office/drawing/2014/main" id="{95704FF2-410F-4963-AD7A-C8AE9634402A}"/>
              </a:ext>
            </a:extLst>
          </p:cNvPr>
          <p:cNvSpPr txBox="1">
            <a:spLocks/>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sz="4800">
                <a:solidFill>
                  <a:srgbClr val="FFFFFF"/>
                </a:solidFill>
              </a:rPr>
              <a:t>BEAst Namnruta – Byggnad 2.0</a:t>
            </a:r>
            <a:br>
              <a:rPr lang="sv-SE" sz="5400" dirty="0">
                <a:solidFill>
                  <a:srgbClr val="FFFFFF"/>
                </a:solidFill>
              </a:rPr>
            </a:br>
            <a:r>
              <a:rPr lang="sv-SE" sz="1800" b="0" dirty="0">
                <a:solidFill>
                  <a:srgbClr val="FFFFFF"/>
                </a:solidFill>
              </a:rPr>
              <a:t>Standard namnruta i handlingar med förklarande text</a:t>
            </a:r>
            <a:br>
              <a:rPr lang="sv-SE" sz="1800" b="0" dirty="0">
                <a:solidFill>
                  <a:srgbClr val="FFFFFF"/>
                </a:solidFill>
              </a:rPr>
            </a:br>
            <a:br>
              <a:rPr lang="sv-SE" sz="1800" b="0" dirty="0">
                <a:solidFill>
                  <a:srgbClr val="FFFFFF"/>
                </a:solidFill>
              </a:rPr>
            </a:br>
            <a:endParaRPr lang="sv-SE" dirty="0">
              <a:solidFill>
                <a:srgbClr val="FFFFFF"/>
              </a:solidFill>
            </a:endParaRPr>
          </a:p>
        </p:txBody>
      </p:sp>
    </p:spTree>
    <p:extLst>
      <p:ext uri="{BB962C8B-B14F-4D97-AF65-F5344CB8AC3E}">
        <p14:creationId xmlns:p14="http://schemas.microsoft.com/office/powerpoint/2010/main" val="10975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E9D6AA2F-0500-493A-8E8B-910632E35131}"/>
              </a:ext>
            </a:extLst>
          </p:cNvPr>
          <p:cNvPicPr/>
          <p:nvPr/>
        </p:nvPicPr>
        <p:blipFill rotWithShape="1">
          <a:blip r:embed="rId3"/>
          <a:srcRect/>
          <a:stretch/>
        </p:blipFill>
        <p:spPr>
          <a:xfrm>
            <a:off x="593944"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7. Namnrutan – här sker förändringar</a:t>
            </a:r>
            <a:br>
              <a:rPr lang="sv-SE" dirty="0"/>
            </a:br>
            <a:r>
              <a:rPr lang="sv-SE" sz="1800" b="0" dirty="0">
                <a:solidFill>
                  <a:schemeClr val="bg1"/>
                </a:solidFill>
              </a:rPr>
              <a:t>Ändringar som uppdateras i samband med publiceringar</a:t>
            </a:r>
          </a:p>
        </p:txBody>
      </p:sp>
      <p:sp>
        <p:nvSpPr>
          <p:cNvPr id="14" name="Rektangel 13">
            <a:extLst>
              <a:ext uri="{FF2B5EF4-FFF2-40B4-BE49-F238E27FC236}">
                <a16:creationId xmlns:a16="http://schemas.microsoft.com/office/drawing/2014/main" id="{22D6DEE9-AF43-403D-8E9C-8A0B1D653CF7}"/>
              </a:ext>
            </a:extLst>
          </p:cNvPr>
          <p:cNvSpPr/>
          <p:nvPr/>
        </p:nvSpPr>
        <p:spPr>
          <a:xfrm>
            <a:off x="4368399" y="1767332"/>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15" name="Rak koppling 14">
            <a:extLst>
              <a:ext uri="{FF2B5EF4-FFF2-40B4-BE49-F238E27FC236}">
                <a16:creationId xmlns:a16="http://schemas.microsoft.com/office/drawing/2014/main" id="{38435867-3FA4-4C56-B0F2-AE2A29CB6E59}"/>
              </a:ext>
            </a:extLst>
          </p:cNvPr>
          <p:cNvCxnSpPr>
            <a:cxnSpLocks/>
          </p:cNvCxnSpPr>
          <p:nvPr/>
        </p:nvCxnSpPr>
        <p:spPr>
          <a:xfrm>
            <a:off x="3467441" y="2002332"/>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36A3D026-DE62-4D7C-9923-0289997C27F1}"/>
              </a:ext>
            </a:extLst>
          </p:cNvPr>
          <p:cNvSpPr/>
          <p:nvPr/>
        </p:nvSpPr>
        <p:spPr>
          <a:xfrm>
            <a:off x="618213" y="1629696"/>
            <a:ext cx="2839289" cy="791479"/>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1D8DFDE0-2FF6-413F-9264-A58D322EB698}"/>
              </a:ext>
            </a:extLst>
          </p:cNvPr>
          <p:cNvSpPr/>
          <p:nvPr/>
        </p:nvSpPr>
        <p:spPr>
          <a:xfrm>
            <a:off x="4368399" y="6121237"/>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20" name="Rak koppling 19">
            <a:extLst>
              <a:ext uri="{FF2B5EF4-FFF2-40B4-BE49-F238E27FC236}">
                <a16:creationId xmlns:a16="http://schemas.microsoft.com/office/drawing/2014/main" id="{AD2925A4-672D-4173-9C86-515BC41A06FB}"/>
              </a:ext>
            </a:extLst>
          </p:cNvPr>
          <p:cNvCxnSpPr>
            <a:cxnSpLocks/>
          </p:cNvCxnSpPr>
          <p:nvPr/>
        </p:nvCxnSpPr>
        <p:spPr>
          <a:xfrm>
            <a:off x="3467441" y="6356237"/>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7B3BBAB4-4A90-4986-AAEF-F68DC8D3976C}"/>
              </a:ext>
            </a:extLst>
          </p:cNvPr>
          <p:cNvSpPr/>
          <p:nvPr/>
        </p:nvSpPr>
        <p:spPr>
          <a:xfrm>
            <a:off x="2961861" y="6217920"/>
            <a:ext cx="495641" cy="28770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8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D3E75B-40F8-4AE7-A3DB-20272469F426}"/>
              </a:ext>
            </a:extLst>
          </p:cNvPr>
          <p:cNvPicPr>
            <a:picLocks noChangeAspect="1"/>
          </p:cNvPicPr>
          <p:nvPr/>
        </p:nvPicPr>
        <p:blipFill rotWithShape="1">
          <a:blip r:embed="rId3"/>
          <a:srcRect b="5568"/>
          <a:stretch/>
        </p:blipFill>
        <p:spPr>
          <a:xfrm>
            <a:off x="685098" y="1519792"/>
            <a:ext cx="2692628" cy="4851511"/>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8. Orienteringsfigur och hänvisningar</a:t>
            </a:r>
            <a:br>
              <a:rPr lang="sv-SE" dirty="0"/>
            </a:br>
            <a:endParaRPr lang="sv-SE" sz="1800" b="0" dirty="0">
              <a:solidFill>
                <a:schemeClr val="bg1"/>
              </a:solidFill>
            </a:endParaRPr>
          </a:p>
        </p:txBody>
      </p:sp>
      <p:sp>
        <p:nvSpPr>
          <p:cNvPr id="10" name="Rektangel 9">
            <a:extLst>
              <a:ext uri="{FF2B5EF4-FFF2-40B4-BE49-F238E27FC236}">
                <a16:creationId xmlns:a16="http://schemas.microsoft.com/office/drawing/2014/main" id="{7C815BCC-91BF-47F0-9840-53DD2BF16EA0}"/>
              </a:ext>
            </a:extLst>
          </p:cNvPr>
          <p:cNvSpPr/>
          <p:nvPr/>
        </p:nvSpPr>
        <p:spPr>
          <a:xfrm>
            <a:off x="3990610" y="1597808"/>
            <a:ext cx="7896590" cy="3416320"/>
          </a:xfrm>
          <a:prstGeom prst="rect">
            <a:avLst/>
          </a:prstGeom>
        </p:spPr>
        <p:txBody>
          <a:bodyPr wrap="square">
            <a:spAutoFit/>
          </a:bodyPr>
          <a:lstStyle/>
          <a:p>
            <a:r>
              <a:rPr lang="sv-SE" dirty="0"/>
              <a:t>Ovanför eller i anslutning till namnrutan ska det finnas en orienteringsfigur. </a:t>
            </a:r>
          </a:p>
          <a:p>
            <a:r>
              <a:rPr lang="sv-SE" dirty="0"/>
              <a:t> </a:t>
            </a:r>
          </a:p>
          <a:p>
            <a:r>
              <a:rPr lang="sv-SE" dirty="0"/>
              <a:t>Orienteringsfiguren ska överskådligt och schematiskt redovisa projektet. </a:t>
            </a:r>
          </a:p>
          <a:p>
            <a:r>
              <a:rPr lang="sv-SE" dirty="0"/>
              <a:t> </a:t>
            </a:r>
          </a:p>
          <a:p>
            <a:r>
              <a:rPr lang="sv-SE" dirty="0"/>
              <a:t>Hänvisningar i orienteringsfiguren till planer och sektioner kan innehålla korrekt referens till motsvarande ritning så att det finns förutsättning för automatiserad hyperlänkning. </a:t>
            </a:r>
            <a:br>
              <a:rPr lang="sv-SE" dirty="0"/>
            </a:br>
            <a:br>
              <a:rPr lang="sv-SE" dirty="0"/>
            </a:br>
            <a:r>
              <a:rPr lang="sv-SE" dirty="0"/>
              <a:t>Fri anpassning av höjden på orienteringsfiguren. Här sker ingen datafångst. Kan användas utan indelande linje mellan sektion och plan. </a:t>
            </a:r>
          </a:p>
          <a:p>
            <a:endParaRPr lang="sv-SE" dirty="0"/>
          </a:p>
          <a:p>
            <a:r>
              <a:rPr lang="sv-SE" dirty="0"/>
              <a:t>Se vidare exempel </a:t>
            </a:r>
            <a:r>
              <a:rPr lang="sv-SE" b="1" dirty="0"/>
              <a:t>BEAst Hänvisningar i handlingar</a:t>
            </a:r>
          </a:p>
        </p:txBody>
      </p:sp>
      <p:sp>
        <p:nvSpPr>
          <p:cNvPr id="7" name="Rektangel 6">
            <a:extLst>
              <a:ext uri="{FF2B5EF4-FFF2-40B4-BE49-F238E27FC236}">
                <a16:creationId xmlns:a16="http://schemas.microsoft.com/office/drawing/2014/main" id="{033C2E88-2D66-4A02-8E0C-6AD09C565834}"/>
              </a:ext>
            </a:extLst>
          </p:cNvPr>
          <p:cNvSpPr/>
          <p:nvPr/>
        </p:nvSpPr>
        <p:spPr>
          <a:xfrm>
            <a:off x="723443" y="1556497"/>
            <a:ext cx="2618151" cy="249443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8" name="Rak koppling 7">
            <a:extLst>
              <a:ext uri="{FF2B5EF4-FFF2-40B4-BE49-F238E27FC236}">
                <a16:creationId xmlns:a16="http://schemas.microsoft.com/office/drawing/2014/main" id="{AB31CD9F-F94F-40CA-92FC-7C0664B04064}"/>
              </a:ext>
            </a:extLst>
          </p:cNvPr>
          <p:cNvCxnSpPr>
            <a:cxnSpLocks/>
          </p:cNvCxnSpPr>
          <p:nvPr/>
        </p:nvCxnSpPr>
        <p:spPr>
          <a:xfrm>
            <a:off x="3341594" y="1793610"/>
            <a:ext cx="649016"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201CA8-F813-414B-8465-FA9080897001}"/>
              </a:ext>
            </a:extLst>
          </p:cNvPr>
          <p:cNvPicPr/>
          <p:nvPr/>
        </p:nvPicPr>
        <p:blipFill rotWithShape="1">
          <a:blip r:embed="rId3"/>
          <a:srcRect/>
          <a:stretch/>
        </p:blipFill>
        <p:spPr>
          <a:xfrm>
            <a:off x="601017"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9. Godkännandeprocessen</a:t>
            </a:r>
            <a:br>
              <a:rPr lang="sv-SE" dirty="0"/>
            </a:br>
            <a:r>
              <a:rPr lang="sv-SE" sz="1800" b="0" dirty="0">
                <a:solidFill>
                  <a:schemeClr val="bg1"/>
                </a:solidFill>
              </a:rPr>
              <a:t>All data hanteras i namnrutan</a:t>
            </a:r>
          </a:p>
        </p:txBody>
      </p:sp>
      <p:graphicFrame>
        <p:nvGraphicFramePr>
          <p:cNvPr id="4" name="Tabell 3">
            <a:extLst>
              <a:ext uri="{FF2B5EF4-FFF2-40B4-BE49-F238E27FC236}">
                <a16:creationId xmlns:a16="http://schemas.microsoft.com/office/drawing/2014/main" id="{EC5A13F5-72D7-4176-AF8B-EC88E2B905C7}"/>
              </a:ext>
            </a:extLst>
          </p:cNvPr>
          <p:cNvGraphicFramePr>
            <a:graphicFrameLocks noGrp="1"/>
          </p:cNvGraphicFramePr>
          <p:nvPr>
            <p:extLst>
              <p:ext uri="{D42A27DB-BD31-4B8C-83A1-F6EECF244321}">
                <p14:modId xmlns:p14="http://schemas.microsoft.com/office/powerpoint/2010/main" val="702895868"/>
              </p:ext>
            </p:extLst>
          </p:nvPr>
        </p:nvGraphicFramePr>
        <p:xfrm>
          <a:off x="3824446" y="1629343"/>
          <a:ext cx="8138954" cy="2148846"/>
        </p:xfrm>
        <a:graphic>
          <a:graphicData uri="http://schemas.openxmlformats.org/drawingml/2006/table">
            <a:tbl>
              <a:tblPr firstRow="1" firstCol="1" bandRow="1"/>
              <a:tblGrid>
                <a:gridCol w="1649873">
                  <a:extLst>
                    <a:ext uri="{9D8B030D-6E8A-4147-A177-3AD203B41FA5}">
                      <a16:colId xmlns:a16="http://schemas.microsoft.com/office/drawing/2014/main" val="3936662762"/>
                    </a:ext>
                  </a:extLst>
                </a:gridCol>
                <a:gridCol w="2155206">
                  <a:extLst>
                    <a:ext uri="{9D8B030D-6E8A-4147-A177-3AD203B41FA5}">
                      <a16:colId xmlns:a16="http://schemas.microsoft.com/office/drawing/2014/main" val="341445432"/>
                    </a:ext>
                  </a:extLst>
                </a:gridCol>
                <a:gridCol w="2886075">
                  <a:extLst>
                    <a:ext uri="{9D8B030D-6E8A-4147-A177-3AD203B41FA5}">
                      <a16:colId xmlns:a16="http://schemas.microsoft.com/office/drawing/2014/main" val="588737153"/>
                    </a:ext>
                  </a:extLst>
                </a:gridCol>
                <a:gridCol w="1447800">
                  <a:extLst>
                    <a:ext uri="{9D8B030D-6E8A-4147-A177-3AD203B41FA5}">
                      <a16:colId xmlns:a16="http://schemas.microsoft.com/office/drawing/2014/main" val="4225157128"/>
                    </a:ext>
                  </a:extLst>
                </a:gridCol>
              </a:tblGrid>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982268750"/>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ANDR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Revisionsbokstav-Ändringsbeteckning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5605184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DATUM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Datum för godkänd version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2020-12-02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693536664"/>
                  </a:ext>
                </a:extLst>
              </a:tr>
              <a:tr h="347914">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Tidsmässig projektegenskap som anger skede i processen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BYGGHANDLING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8059732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Temporär status, del i godkännande process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GRANSKNING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45768294"/>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ANDR_PM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Ändrings PM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PM01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285125681"/>
                  </a:ext>
                </a:extLst>
              </a:tr>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413861"/>
                  </a:ext>
                </a:extLst>
              </a:tr>
            </a:tbl>
          </a:graphicData>
        </a:graphic>
      </p:graphicFrame>
      <p:sp>
        <p:nvSpPr>
          <p:cNvPr id="7" name="Rektangel 6">
            <a:extLst>
              <a:ext uri="{FF2B5EF4-FFF2-40B4-BE49-F238E27FC236}">
                <a16:creationId xmlns:a16="http://schemas.microsoft.com/office/drawing/2014/main" id="{7B5DCC15-BCE4-43EE-AE8C-EA5A5635FB07}"/>
              </a:ext>
            </a:extLst>
          </p:cNvPr>
          <p:cNvSpPr/>
          <p:nvPr/>
        </p:nvSpPr>
        <p:spPr>
          <a:xfrm>
            <a:off x="3824446" y="3877386"/>
            <a:ext cx="8138954" cy="373757"/>
          </a:xfrm>
          <a:prstGeom prst="rect">
            <a:avLst/>
          </a:prstGeom>
        </p:spPr>
        <p:txBody>
          <a:bodyPr wrap="square">
            <a:spAutoFit/>
          </a:bodyPr>
          <a:lstStyle/>
          <a:p>
            <a:pPr lvl="0">
              <a:lnSpc>
                <a:spcPct val="107000"/>
              </a:lnSpc>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Information som alltid ska vara ifylld och uppdaterad vid varje ny publicering</a:t>
            </a:r>
            <a:endParaRPr lang="sv-SE" dirty="0"/>
          </a:p>
        </p:txBody>
      </p:sp>
      <p:sp>
        <p:nvSpPr>
          <p:cNvPr id="11" name="Rektangel 10">
            <a:extLst>
              <a:ext uri="{FF2B5EF4-FFF2-40B4-BE49-F238E27FC236}">
                <a16:creationId xmlns:a16="http://schemas.microsoft.com/office/drawing/2014/main" id="{B72D3DEA-AD35-40E7-B7FE-9CAF187A821B}"/>
              </a:ext>
            </a:extLst>
          </p:cNvPr>
          <p:cNvSpPr/>
          <p:nvPr/>
        </p:nvSpPr>
        <p:spPr>
          <a:xfrm>
            <a:off x="2973822" y="6229884"/>
            <a:ext cx="489661" cy="281448"/>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0" name="Rektangel 9">
            <a:extLst>
              <a:ext uri="{FF2B5EF4-FFF2-40B4-BE49-F238E27FC236}">
                <a16:creationId xmlns:a16="http://schemas.microsoft.com/office/drawing/2014/main" id="{15F0B995-418C-491F-971E-37688DC7B647}"/>
              </a:ext>
            </a:extLst>
          </p:cNvPr>
          <p:cNvSpPr/>
          <p:nvPr/>
        </p:nvSpPr>
        <p:spPr>
          <a:xfrm>
            <a:off x="636012" y="1619506"/>
            <a:ext cx="2829409" cy="792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3D2106BF-6CF2-4BF2-8E6E-EA36D1F8833B}"/>
              </a:ext>
            </a:extLst>
          </p:cNvPr>
          <p:cNvSpPr/>
          <p:nvPr/>
        </p:nvSpPr>
        <p:spPr>
          <a:xfrm>
            <a:off x="10503678" y="19838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502B6DE1-82F8-4BD5-9F3F-83BCB8D7CD8D}"/>
              </a:ext>
            </a:extLst>
          </p:cNvPr>
          <p:cNvSpPr/>
          <p:nvPr/>
        </p:nvSpPr>
        <p:spPr>
          <a:xfrm>
            <a:off x="10503678" y="2249631"/>
            <a:ext cx="1459722" cy="2747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348331E-3FE8-4859-AE9E-C8ED6F053DE7}"/>
              </a:ext>
            </a:extLst>
          </p:cNvPr>
          <p:cNvSpPr/>
          <p:nvPr/>
        </p:nvSpPr>
        <p:spPr>
          <a:xfrm>
            <a:off x="10503678" y="2524362"/>
            <a:ext cx="1459722" cy="3739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B18A4BF8-EA39-477D-AFBA-FCDA756BE1E8}"/>
              </a:ext>
            </a:extLst>
          </p:cNvPr>
          <p:cNvSpPr/>
          <p:nvPr/>
        </p:nvSpPr>
        <p:spPr>
          <a:xfrm>
            <a:off x="10503678" y="28982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C4183783-6246-4F2A-AB58-277A7E54A8AB}"/>
              </a:ext>
            </a:extLst>
          </p:cNvPr>
          <p:cNvSpPr/>
          <p:nvPr/>
        </p:nvSpPr>
        <p:spPr>
          <a:xfrm>
            <a:off x="10503678" y="3163259"/>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D2700B9C-B77E-4B86-A051-86084C43C43E}"/>
              </a:ext>
            </a:extLst>
          </p:cNvPr>
          <p:cNvSpPr/>
          <p:nvPr/>
        </p:nvSpPr>
        <p:spPr>
          <a:xfrm>
            <a:off x="10503678" y="3429000"/>
            <a:ext cx="1459722" cy="3491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DC28AB1-E4C4-4D57-A0F6-1F9FC95EBA2E}"/>
              </a:ext>
            </a:extLst>
          </p:cNvPr>
          <p:cNvSpPr/>
          <p:nvPr/>
        </p:nvSpPr>
        <p:spPr>
          <a:xfrm>
            <a:off x="637952" y="1629343"/>
            <a:ext cx="2825530" cy="27302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07C104F7-3E0A-4DE3-8030-670CE44DE2B2}"/>
              </a:ext>
            </a:extLst>
          </p:cNvPr>
          <p:cNvSpPr/>
          <p:nvPr/>
        </p:nvSpPr>
        <p:spPr>
          <a:xfrm>
            <a:off x="637952" y="1906337"/>
            <a:ext cx="2825529" cy="26217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CCF9AC51-2676-4E95-BC69-6FED53D8A698}"/>
              </a:ext>
            </a:extLst>
          </p:cNvPr>
          <p:cNvSpPr/>
          <p:nvPr/>
        </p:nvSpPr>
        <p:spPr>
          <a:xfrm>
            <a:off x="636012" y="2168506"/>
            <a:ext cx="960357" cy="2439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DDD5CCA5-22BE-439A-B07D-30FC8D63FC9C}"/>
              </a:ext>
            </a:extLst>
          </p:cNvPr>
          <p:cNvSpPr/>
          <p:nvPr/>
        </p:nvSpPr>
        <p:spPr>
          <a:xfrm>
            <a:off x="1597005" y="2168505"/>
            <a:ext cx="1379372" cy="2439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C770F37D-BF38-47D6-BB50-99951E7022E2}"/>
              </a:ext>
            </a:extLst>
          </p:cNvPr>
          <p:cNvSpPr/>
          <p:nvPr/>
        </p:nvSpPr>
        <p:spPr>
          <a:xfrm>
            <a:off x="2973822" y="2172472"/>
            <a:ext cx="489977" cy="2399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4BE63CD-C11D-4C6E-B745-65CB2D1A8824}"/>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255772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9BAD4F9A-76FE-477C-880E-653668D01226}"/>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10. Godkännandeprocessen – Status</a:t>
            </a:r>
            <a:br>
              <a:rPr lang="sv-SE" dirty="0"/>
            </a:br>
            <a:r>
              <a:rPr lang="sv-SE" sz="1800" b="0" dirty="0">
                <a:solidFill>
                  <a:schemeClr val="bg1"/>
                </a:solidFill>
              </a:rPr>
              <a:t>Status med </a:t>
            </a:r>
            <a:r>
              <a:rPr lang="sv-SE" sz="1800" b="0" dirty="0" err="1">
                <a:solidFill>
                  <a:schemeClr val="bg1"/>
                </a:solidFill>
              </a:rPr>
              <a:t>förpopulerade</a:t>
            </a:r>
            <a:r>
              <a:rPr lang="sv-SE" sz="1800" b="0" dirty="0">
                <a:solidFill>
                  <a:schemeClr val="bg1"/>
                </a:solidFill>
              </a:rPr>
              <a:t> värden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625430" y="1619506"/>
            <a:ext cx="2848589" cy="786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8" name="Rektangel 7">
            <a:extLst>
              <a:ext uri="{FF2B5EF4-FFF2-40B4-BE49-F238E27FC236}">
                <a16:creationId xmlns:a16="http://schemas.microsoft.com/office/drawing/2014/main" id="{4929831D-8748-4E2E-A30B-D649BE9D4F1B}"/>
              </a:ext>
            </a:extLst>
          </p:cNvPr>
          <p:cNvSpPr/>
          <p:nvPr/>
        </p:nvSpPr>
        <p:spPr>
          <a:xfrm>
            <a:off x="625430" y="1619505"/>
            <a:ext cx="2848589" cy="3003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B9E8BF3C-6369-408F-A4D4-29E89157944A}"/>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5" name="Rektangel 14">
            <a:extLst>
              <a:ext uri="{FF2B5EF4-FFF2-40B4-BE49-F238E27FC236}">
                <a16:creationId xmlns:a16="http://schemas.microsoft.com/office/drawing/2014/main" id="{5555F976-D469-43EE-A8AD-9B4A0AD263EC}"/>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7" name="Rektangel 16">
            <a:extLst>
              <a:ext uri="{FF2B5EF4-FFF2-40B4-BE49-F238E27FC236}">
                <a16:creationId xmlns:a16="http://schemas.microsoft.com/office/drawing/2014/main" id="{1DF2D2D5-EC69-4735-9E68-E312E80BEA7F}"/>
              </a:ext>
            </a:extLst>
          </p:cNvPr>
          <p:cNvSpPr/>
          <p:nvPr/>
        </p:nvSpPr>
        <p:spPr>
          <a:xfrm>
            <a:off x="7381875" y="1522259"/>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ktangel 17">
            <a:extLst>
              <a:ext uri="{FF2B5EF4-FFF2-40B4-BE49-F238E27FC236}">
                <a16:creationId xmlns:a16="http://schemas.microsoft.com/office/drawing/2014/main" id="{9895942E-CD07-4F32-8924-48C5B1666384}"/>
              </a:ext>
            </a:extLst>
          </p:cNvPr>
          <p:cNvSpPr/>
          <p:nvPr/>
        </p:nvSpPr>
        <p:spPr>
          <a:xfrm>
            <a:off x="3813930" y="1556660"/>
            <a:ext cx="3133522" cy="36316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9" name="Rektangel 18">
            <a:extLst>
              <a:ext uri="{FF2B5EF4-FFF2-40B4-BE49-F238E27FC236}">
                <a16:creationId xmlns:a16="http://schemas.microsoft.com/office/drawing/2014/main" id="{F635E8BA-6F39-4F5E-9AEA-0337C74DC401}"/>
              </a:ext>
            </a:extLst>
          </p:cNvPr>
          <p:cNvSpPr/>
          <p:nvPr/>
        </p:nvSpPr>
        <p:spPr>
          <a:xfrm>
            <a:off x="3823869" y="2836652"/>
            <a:ext cx="3133521" cy="28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D850ECB1-4A5C-4039-9D70-C310873D14B2}"/>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9783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C752273-E929-495D-A13A-603385725DD6}"/>
              </a:ext>
            </a:extLst>
          </p:cNvPr>
          <p:cNvSpPr/>
          <p:nvPr/>
        </p:nvSpPr>
        <p:spPr>
          <a:xfrm>
            <a:off x="7381875" y="1516782"/>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Bildobjekt 14">
            <a:extLst>
              <a:ext uri="{FF2B5EF4-FFF2-40B4-BE49-F238E27FC236}">
                <a16:creationId xmlns:a16="http://schemas.microsoft.com/office/drawing/2014/main" id="{798A0A9B-2AD2-4A45-B829-B3BA53AA4086}"/>
              </a:ext>
            </a:extLst>
          </p:cNvPr>
          <p:cNvPicPr/>
          <p:nvPr/>
        </p:nvPicPr>
        <p:blipFill rotWithShape="1">
          <a:blip r:embed="rId3"/>
          <a:srcRect/>
          <a:stretch/>
        </p:blipFill>
        <p:spPr>
          <a:xfrm>
            <a:off x="601017"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11. Godkännandeprocessen – Handling</a:t>
            </a:r>
            <a:br>
              <a:rPr lang="sv-SE" dirty="0"/>
            </a:br>
            <a:r>
              <a:rPr lang="sv-SE" sz="1800" b="0" dirty="0">
                <a:solidFill>
                  <a:schemeClr val="bg1"/>
                </a:solidFill>
              </a:rPr>
              <a:t>Handling med </a:t>
            </a:r>
            <a:r>
              <a:rPr lang="sv-SE" sz="1800" b="0" dirty="0" err="1">
                <a:solidFill>
                  <a:schemeClr val="bg1"/>
                </a:solidFill>
              </a:rPr>
              <a:t>förpopulerade</a:t>
            </a:r>
            <a:r>
              <a:rPr lang="sv-SE" sz="1800" b="0" dirty="0">
                <a:solidFill>
                  <a:schemeClr val="bg1"/>
                </a:solidFill>
              </a:rPr>
              <a:t> värden – exempel på godkända värden</a:t>
            </a:r>
          </a:p>
        </p:txBody>
      </p:sp>
      <p:sp>
        <p:nvSpPr>
          <p:cNvPr id="7" name="Rektangel 6">
            <a:extLst>
              <a:ext uri="{FF2B5EF4-FFF2-40B4-BE49-F238E27FC236}">
                <a16:creationId xmlns:a16="http://schemas.microsoft.com/office/drawing/2014/main" id="{4CC20302-3627-4091-987B-C6D828F3E362}"/>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1" name="Rektangel 10">
            <a:extLst>
              <a:ext uri="{FF2B5EF4-FFF2-40B4-BE49-F238E27FC236}">
                <a16:creationId xmlns:a16="http://schemas.microsoft.com/office/drawing/2014/main" id="{5106209E-C920-4DA0-B93A-EEC64AA780F2}"/>
              </a:ext>
            </a:extLst>
          </p:cNvPr>
          <p:cNvSpPr/>
          <p:nvPr/>
        </p:nvSpPr>
        <p:spPr>
          <a:xfrm>
            <a:off x="7401543" y="1561386"/>
            <a:ext cx="2770471" cy="3395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7" name="Rektangel 16">
            <a:extLst>
              <a:ext uri="{FF2B5EF4-FFF2-40B4-BE49-F238E27FC236}">
                <a16:creationId xmlns:a16="http://schemas.microsoft.com/office/drawing/2014/main" id="{9952A7DE-A65E-406B-A0BC-15FB6A383605}"/>
              </a:ext>
            </a:extLst>
          </p:cNvPr>
          <p:cNvSpPr/>
          <p:nvPr/>
        </p:nvSpPr>
        <p:spPr>
          <a:xfrm>
            <a:off x="7381875" y="3420093"/>
            <a:ext cx="3133521" cy="28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6C149080-EEDE-42EE-A63F-E543E94643F2}"/>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8" name="Rektangel 17">
            <a:extLst>
              <a:ext uri="{FF2B5EF4-FFF2-40B4-BE49-F238E27FC236}">
                <a16:creationId xmlns:a16="http://schemas.microsoft.com/office/drawing/2014/main" id="{A60A94B5-9C33-4CCB-AC9B-67ABF296941D}"/>
              </a:ext>
            </a:extLst>
          </p:cNvPr>
          <p:cNvSpPr/>
          <p:nvPr/>
        </p:nvSpPr>
        <p:spPr>
          <a:xfrm>
            <a:off x="637822" y="1619506"/>
            <a:ext cx="2830465" cy="787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6A1580F-3F93-4683-9A7C-600D10477F49}"/>
              </a:ext>
            </a:extLst>
          </p:cNvPr>
          <p:cNvSpPr/>
          <p:nvPr/>
        </p:nvSpPr>
        <p:spPr>
          <a:xfrm>
            <a:off x="637822" y="1900964"/>
            <a:ext cx="2830465" cy="27779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9D55177-4EF3-41F8-B32C-1B43A8718EA3}"/>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27077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CBBE8443-7E36-4126-8103-E557705B4A17}"/>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12. Godkännande processen</a:t>
            </a:r>
            <a:br>
              <a:rPr lang="sv-SE" dirty="0"/>
            </a:br>
            <a:r>
              <a:rPr lang="sv-SE" sz="1800" b="0">
                <a:solidFill>
                  <a:schemeClr val="bg1"/>
                </a:solidFill>
              </a:rPr>
              <a:t>Datum – Godkänd </a:t>
            </a:r>
            <a:r>
              <a:rPr lang="sv-SE" sz="1800" b="0" dirty="0">
                <a:solidFill>
                  <a:schemeClr val="bg1"/>
                </a:solidFill>
              </a:rPr>
              <a:t>av – exempel på godkända värden </a:t>
            </a:r>
          </a:p>
        </p:txBody>
      </p:sp>
      <p:sp>
        <p:nvSpPr>
          <p:cNvPr id="10" name="Rektangel 9">
            <a:extLst>
              <a:ext uri="{FF2B5EF4-FFF2-40B4-BE49-F238E27FC236}">
                <a16:creationId xmlns:a16="http://schemas.microsoft.com/office/drawing/2014/main" id="{83DDC0C6-7CC4-499C-9B08-46C444D6B6A7}"/>
              </a:ext>
            </a:extLst>
          </p:cNvPr>
          <p:cNvSpPr/>
          <p:nvPr/>
        </p:nvSpPr>
        <p:spPr>
          <a:xfrm>
            <a:off x="646210" y="1625599"/>
            <a:ext cx="2807055" cy="785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14004" y="1493033"/>
            <a:ext cx="7361389" cy="4055534"/>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DATUM*</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ÅÅÅÅ-MM-DD</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GODKÄND AV*</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FÖRNAMN EFTERNAMN</a:t>
            </a: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och godkänd av  uppdateras vid varje publicering av dokumentet.</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avser senaste publicering och godkänd version av handling.</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Godkänd av avser den konsult/projektör som har kvalitetssäkrat och godkänt dokumentet och därmed har ansvar för dess innehåll.</a:t>
            </a:r>
            <a:br>
              <a:rPr lang="sv-SE" i="1" dirty="0">
                <a:latin typeface="Calibri" panose="020F0502020204030204" pitchFamily="34" charset="0"/>
                <a:ea typeface="Calibri" panose="020F0502020204030204" pitchFamily="34" charset="0"/>
                <a:cs typeface="Times New Roman" panose="02020603050405020304" pitchFamily="18" charset="0"/>
              </a:rPr>
            </a:b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8" name="Rektangel 7">
            <a:extLst>
              <a:ext uri="{FF2B5EF4-FFF2-40B4-BE49-F238E27FC236}">
                <a16:creationId xmlns:a16="http://schemas.microsoft.com/office/drawing/2014/main" id="{7F08EECA-8480-4A7E-8D5C-2858380FC9DE}"/>
              </a:ext>
            </a:extLst>
          </p:cNvPr>
          <p:cNvSpPr/>
          <p:nvPr/>
        </p:nvSpPr>
        <p:spPr>
          <a:xfrm>
            <a:off x="646210" y="2176790"/>
            <a:ext cx="953989" cy="2338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ED63703C-BCEE-4C63-BBDA-E15BC523C190}"/>
              </a:ext>
            </a:extLst>
          </p:cNvPr>
          <p:cNvSpPr/>
          <p:nvPr/>
        </p:nvSpPr>
        <p:spPr>
          <a:xfrm>
            <a:off x="4414004" y="1558052"/>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9113CE94-8FC9-46B6-BFF3-B17DD43B42E9}"/>
              </a:ext>
            </a:extLst>
          </p:cNvPr>
          <p:cNvSpPr/>
          <p:nvPr/>
        </p:nvSpPr>
        <p:spPr>
          <a:xfrm>
            <a:off x="4448286" y="2320658"/>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EAE1576-CCFB-4442-B6FD-E7DC5FB8A623}"/>
              </a:ext>
            </a:extLst>
          </p:cNvPr>
          <p:cNvSpPr/>
          <p:nvPr/>
        </p:nvSpPr>
        <p:spPr>
          <a:xfrm>
            <a:off x="1600199" y="2176790"/>
            <a:ext cx="1381126" cy="2338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540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04DF3165-9091-4F40-B0E0-3A37811C11FF}"/>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13. Godkännande processen</a:t>
            </a:r>
            <a:br>
              <a:rPr lang="sv-SE" dirty="0">
                <a:solidFill>
                  <a:schemeClr val="bg1"/>
                </a:solidFill>
              </a:rPr>
            </a:br>
            <a:r>
              <a:rPr lang="sv-SE" sz="1800" b="0" dirty="0">
                <a:solidFill>
                  <a:schemeClr val="bg1"/>
                </a:solidFill>
              </a:rPr>
              <a:t>ÄNDRINGS PM och ÄNDRING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647162" y="1623848"/>
            <a:ext cx="2801155" cy="779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81093" y="1516782"/>
            <a:ext cx="5019675" cy="3350597"/>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ÄNDRINGS PM		ÄNDRING	</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UM01		01</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UM02		02</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UM03		03</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FU01			A</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KFU01		B</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PM01			C</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PM02			D</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PM03			E</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ktangel 11">
            <a:extLst>
              <a:ext uri="{FF2B5EF4-FFF2-40B4-BE49-F238E27FC236}">
                <a16:creationId xmlns:a16="http://schemas.microsoft.com/office/drawing/2014/main" id="{BB94B46E-968D-4A34-8C61-11BEE93BC449}"/>
              </a:ext>
            </a:extLst>
          </p:cNvPr>
          <p:cNvSpPr/>
          <p:nvPr/>
        </p:nvSpPr>
        <p:spPr>
          <a:xfrm>
            <a:off x="4481093" y="3399990"/>
            <a:ext cx="1975600"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ED4737E3-7B22-43B4-BA87-4FD870C20F48}"/>
              </a:ext>
            </a:extLst>
          </p:cNvPr>
          <p:cNvSpPr/>
          <p:nvPr/>
        </p:nvSpPr>
        <p:spPr>
          <a:xfrm>
            <a:off x="2983536" y="2172775"/>
            <a:ext cx="464782" cy="231114"/>
          </a:xfrm>
          <a:prstGeom prst="rect">
            <a:avLst/>
          </a:prstGeom>
          <a:solidFill>
            <a:srgbClr val="C00000">
              <a:alpha val="10000"/>
            </a:srgbClr>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EA8EB97-6591-46D0-A085-7C1A08C88A6C}"/>
              </a:ext>
            </a:extLst>
          </p:cNvPr>
          <p:cNvSpPr/>
          <p:nvPr/>
        </p:nvSpPr>
        <p:spPr>
          <a:xfrm>
            <a:off x="4509375" y="1546416"/>
            <a:ext cx="1947318"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AFE2FF3-5641-4EBF-B40D-656284C3ED4C}"/>
              </a:ext>
            </a:extLst>
          </p:cNvPr>
          <p:cNvSpPr/>
          <p:nvPr/>
        </p:nvSpPr>
        <p:spPr>
          <a:xfrm>
            <a:off x="2966322" y="6236595"/>
            <a:ext cx="499210" cy="2941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E65CBD21-E65B-4D31-8E13-AC8B943BEF7A}"/>
              </a:ext>
            </a:extLst>
          </p:cNvPr>
          <p:cNvSpPr/>
          <p:nvPr/>
        </p:nvSpPr>
        <p:spPr>
          <a:xfrm>
            <a:off x="7268357" y="1546416"/>
            <a:ext cx="1130207"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708091C9-6A0C-4FB5-92CA-1F54AB881E67}"/>
              </a:ext>
            </a:extLst>
          </p:cNvPr>
          <p:cNvSpPr/>
          <p:nvPr/>
        </p:nvSpPr>
        <p:spPr>
          <a:xfrm>
            <a:off x="4481093" y="4682486"/>
            <a:ext cx="5663605" cy="1477328"/>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UM 		Underrättelsemeddelande</a:t>
            </a:r>
          </a:p>
          <a:p>
            <a:r>
              <a:rPr lang="sv-SE" i="1" dirty="0">
                <a:latin typeface="Calibri" panose="020F0502020204030204" pitchFamily="34" charset="0"/>
                <a:ea typeface="Calibri" panose="020F0502020204030204" pitchFamily="34" charset="0"/>
                <a:cs typeface="Times New Roman" panose="02020603050405020304" pitchFamily="18" charset="0"/>
              </a:rPr>
              <a:t>FU 		Förfrågningsunderlag</a:t>
            </a:r>
          </a:p>
          <a:p>
            <a:r>
              <a:rPr lang="sv-SE" i="1" dirty="0">
                <a:latin typeface="Calibri" panose="020F0502020204030204" pitchFamily="34" charset="0"/>
                <a:ea typeface="Calibri" panose="020F0502020204030204" pitchFamily="34" charset="0"/>
                <a:cs typeface="Times New Roman" panose="02020603050405020304" pitchFamily="18" charset="0"/>
              </a:rPr>
              <a:t>KFU 		Kompletterande förfrågningsunderlag </a:t>
            </a: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PM 		Ändrings-PM</a:t>
            </a:r>
          </a:p>
          <a:p>
            <a:r>
              <a:rPr lang="sv-SE" i="1" dirty="0">
                <a:latin typeface="Calibri" panose="020F0502020204030204" pitchFamily="34" charset="0"/>
                <a:cs typeface="Times New Roman" panose="02020603050405020304" pitchFamily="18" charset="0"/>
              </a:rPr>
              <a:t>ÄNDRING		Ändringsbeteckning</a:t>
            </a:r>
            <a:endParaRPr lang="sv-SE" dirty="0"/>
          </a:p>
        </p:txBody>
      </p:sp>
      <p:sp>
        <p:nvSpPr>
          <p:cNvPr id="19" name="Rektangel 18">
            <a:extLst>
              <a:ext uri="{FF2B5EF4-FFF2-40B4-BE49-F238E27FC236}">
                <a16:creationId xmlns:a16="http://schemas.microsoft.com/office/drawing/2014/main" id="{29433CBE-C8C0-452D-9453-6189BEFBE28A}"/>
              </a:ext>
            </a:extLst>
          </p:cNvPr>
          <p:cNvSpPr/>
          <p:nvPr/>
        </p:nvSpPr>
        <p:spPr>
          <a:xfrm>
            <a:off x="7268356" y="2799278"/>
            <a:ext cx="1130207"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904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C7E6B1E-358C-41FC-BD2F-6D2807D36916}"/>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14. Beställare och projektinformation</a:t>
            </a:r>
            <a:br>
              <a:rPr lang="sv-SE" dirty="0"/>
            </a:br>
            <a:endParaRPr lang="sv-SE" sz="1800" dirty="0">
              <a:solidFill>
                <a:schemeClr val="bg1"/>
              </a:solidFill>
            </a:endParaRPr>
          </a:p>
        </p:txBody>
      </p:sp>
      <p:sp>
        <p:nvSpPr>
          <p:cNvPr id="10" name="Rektangel 9">
            <a:extLst>
              <a:ext uri="{FF2B5EF4-FFF2-40B4-BE49-F238E27FC236}">
                <a16:creationId xmlns:a16="http://schemas.microsoft.com/office/drawing/2014/main" id="{83DDC0C6-7CC4-499C-9B08-46C444D6B6A7}"/>
              </a:ext>
            </a:extLst>
          </p:cNvPr>
          <p:cNvSpPr/>
          <p:nvPr/>
        </p:nvSpPr>
        <p:spPr>
          <a:xfrm>
            <a:off x="623943" y="2396881"/>
            <a:ext cx="2841548" cy="110469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13" name="Tabell 12">
            <a:extLst>
              <a:ext uri="{FF2B5EF4-FFF2-40B4-BE49-F238E27FC236}">
                <a16:creationId xmlns:a16="http://schemas.microsoft.com/office/drawing/2014/main" id="{F4314103-34AD-4F6B-AC66-1D81160FBD74}"/>
              </a:ext>
            </a:extLst>
          </p:cNvPr>
          <p:cNvGraphicFramePr>
            <a:graphicFrameLocks noGrp="1"/>
          </p:cNvGraphicFramePr>
          <p:nvPr>
            <p:extLst>
              <p:ext uri="{D42A27DB-BD31-4B8C-83A1-F6EECF244321}">
                <p14:modId xmlns:p14="http://schemas.microsoft.com/office/powerpoint/2010/main" val="3185200715"/>
              </p:ext>
            </p:extLst>
          </p:nvPr>
        </p:nvGraphicFramePr>
        <p:xfrm>
          <a:off x="3965098" y="1662826"/>
          <a:ext cx="7998301" cy="2177508"/>
        </p:xfrm>
        <a:graphic>
          <a:graphicData uri="http://schemas.openxmlformats.org/drawingml/2006/table">
            <a:tbl>
              <a:tblPr firstRow="1" firstCol="1" bandRow="1"/>
              <a:tblGrid>
                <a:gridCol w="1083152">
                  <a:extLst>
                    <a:ext uri="{9D8B030D-6E8A-4147-A177-3AD203B41FA5}">
                      <a16:colId xmlns:a16="http://schemas.microsoft.com/office/drawing/2014/main" val="319500983"/>
                    </a:ext>
                  </a:extLst>
                </a:gridCol>
                <a:gridCol w="1571625">
                  <a:extLst>
                    <a:ext uri="{9D8B030D-6E8A-4147-A177-3AD203B41FA5}">
                      <a16:colId xmlns:a16="http://schemas.microsoft.com/office/drawing/2014/main" val="2542380555"/>
                    </a:ext>
                  </a:extLst>
                </a:gridCol>
                <a:gridCol w="3705225">
                  <a:extLst>
                    <a:ext uri="{9D8B030D-6E8A-4147-A177-3AD203B41FA5}">
                      <a16:colId xmlns:a16="http://schemas.microsoft.com/office/drawing/2014/main" val="3514428862"/>
                    </a:ext>
                  </a:extLst>
                </a:gridCol>
                <a:gridCol w="1638299">
                  <a:extLst>
                    <a:ext uri="{9D8B030D-6E8A-4147-A177-3AD203B41FA5}">
                      <a16:colId xmlns:a16="http://schemas.microsoft.com/office/drawing/2014/main" val="233746017"/>
                    </a:ext>
                  </a:extLst>
                </a:gridCol>
              </a:tblGrid>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7407382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Populärnamn för projektet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TIKABHUSET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8344837"/>
                  </a:ext>
                </a:extLst>
              </a:tr>
              <a:tr h="25639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Beställarens 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100224</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83235263"/>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DIARIENUMMER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Beställarens ärendenummer i diarienumret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123-456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4306802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BESTALLARE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på byggherre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SBUF-BEAST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184309399"/>
                  </a:ext>
                </a:extLst>
              </a:tr>
              <a:tr h="333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SOLNA, BERGSHAMRA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6637611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SKOGSKARLEN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6639524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BJÖRNSTIGEN 87</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9402805"/>
                  </a:ext>
                </a:extLst>
              </a:tr>
            </a:tbl>
          </a:graphicData>
        </a:graphic>
      </p:graphicFrame>
      <p:sp>
        <p:nvSpPr>
          <p:cNvPr id="14" name="Rektangel 13">
            <a:extLst>
              <a:ext uri="{FF2B5EF4-FFF2-40B4-BE49-F238E27FC236}">
                <a16:creationId xmlns:a16="http://schemas.microsoft.com/office/drawing/2014/main" id="{50343312-7C30-44FC-B115-64F2F4256BDD}"/>
              </a:ext>
            </a:extLst>
          </p:cNvPr>
          <p:cNvSpPr/>
          <p:nvPr/>
        </p:nvSpPr>
        <p:spPr>
          <a:xfrm>
            <a:off x="3965097" y="3998521"/>
            <a:ext cx="7998301" cy="2010166"/>
          </a:xfrm>
          <a:prstGeom prst="rect">
            <a:avLst/>
          </a:prstGeom>
        </p:spPr>
        <p:txBody>
          <a:bodyPr wrap="square">
            <a:spAutoFit/>
          </a:bodyPr>
          <a:lstStyle/>
          <a:p>
            <a:r>
              <a:rPr lang="sv-SE" b="1" dirty="0">
                <a:latin typeface="Calibri" panose="020F0502020204030204" pitchFamily="34" charset="0"/>
                <a:ea typeface="Calibri" panose="020F0502020204030204" pitchFamily="34" charset="0"/>
                <a:cs typeface="Times New Roman" panose="02020603050405020304" pitchFamily="18" charset="0"/>
              </a:rPr>
              <a:t>Logotyper: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cs typeface="Times New Roman" panose="02020603050405020304" pitchFamily="18" charset="0"/>
              </a:rPr>
              <a:t>Grafiska element i namnrutan kan bestå både av vektorer och bilder, dessa ska antingen vara inbundna i dokumentet eller levereras som separat fil.</a:t>
            </a:r>
          </a:p>
          <a:p>
            <a:endParaRPr lang="sv-SE" sz="1400" dirty="0">
              <a:latin typeface="Calibri" panose="020F0502020204030204" pitchFamily="34" charset="0"/>
              <a:cs typeface="Times New Roman" panose="02020603050405020304" pitchFamily="18" charset="0"/>
            </a:endParaRPr>
          </a:p>
          <a:p>
            <a:pPr>
              <a:lnSpc>
                <a:spcPct val="107000"/>
              </a:lnSpc>
              <a:spcAft>
                <a:spcPts val="800"/>
              </a:spcAft>
            </a:pPr>
            <a:r>
              <a:rPr lang="sv-SE" sz="1400" dirty="0">
                <a:latin typeface="Calibri" panose="020F0502020204030204" pitchFamily="34" charset="0"/>
                <a:cs typeface="Times New Roman" panose="02020603050405020304" pitchFamily="18" charset="0"/>
              </a:rPr>
              <a:t>Fältet där logotypen placeras har ett dolt metadata för beställare. Det ska fyllas i för att andra system kan läsa den information som annars bara representeras som grafik.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kan det dolda metadatafältet göras synlig om logotyp saknas.</a:t>
            </a:r>
            <a:endParaRPr lang="sv-SE" sz="1400" dirty="0"/>
          </a:p>
        </p:txBody>
      </p:sp>
      <p:sp>
        <p:nvSpPr>
          <p:cNvPr id="9" name="Rektangel 8">
            <a:extLst>
              <a:ext uri="{FF2B5EF4-FFF2-40B4-BE49-F238E27FC236}">
                <a16:creationId xmlns:a16="http://schemas.microsoft.com/office/drawing/2014/main" id="{8F6D55B1-FF5F-47C8-8EA8-3EC0B76D8E60}"/>
              </a:ext>
            </a:extLst>
          </p:cNvPr>
          <p:cNvSpPr/>
          <p:nvPr/>
        </p:nvSpPr>
        <p:spPr>
          <a:xfrm>
            <a:off x="623943" y="3501571"/>
            <a:ext cx="2841552" cy="983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B579A2E0-7DE5-47A9-862A-90668432C108}"/>
              </a:ext>
            </a:extLst>
          </p:cNvPr>
          <p:cNvSpPr/>
          <p:nvPr/>
        </p:nvSpPr>
        <p:spPr>
          <a:xfrm>
            <a:off x="10315670" y="1924306"/>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2A70DF81-36F5-4BD8-9B47-E8A9413E1905}"/>
              </a:ext>
            </a:extLst>
          </p:cNvPr>
          <p:cNvSpPr/>
          <p:nvPr/>
        </p:nvSpPr>
        <p:spPr>
          <a:xfrm>
            <a:off x="10315670" y="2174852"/>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34ACA3C-6593-44B6-BC90-C442BBBCA509}"/>
              </a:ext>
            </a:extLst>
          </p:cNvPr>
          <p:cNvSpPr/>
          <p:nvPr/>
        </p:nvSpPr>
        <p:spPr>
          <a:xfrm>
            <a:off x="10315669" y="243750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A140F51-F8FB-4F1A-90A4-010DB8CF9758}"/>
              </a:ext>
            </a:extLst>
          </p:cNvPr>
          <p:cNvSpPr/>
          <p:nvPr/>
        </p:nvSpPr>
        <p:spPr>
          <a:xfrm>
            <a:off x="10315669" y="2688595"/>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E405041-63AF-4F68-BF8A-34FB1A084351}"/>
              </a:ext>
            </a:extLst>
          </p:cNvPr>
          <p:cNvSpPr/>
          <p:nvPr/>
        </p:nvSpPr>
        <p:spPr>
          <a:xfrm>
            <a:off x="10315669" y="2939141"/>
            <a:ext cx="1647727" cy="39074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EB8DA16-E6E5-475E-B021-CB82B33739F4}"/>
              </a:ext>
            </a:extLst>
          </p:cNvPr>
          <p:cNvSpPr/>
          <p:nvPr/>
        </p:nvSpPr>
        <p:spPr>
          <a:xfrm>
            <a:off x="10315669" y="3327588"/>
            <a:ext cx="1647727" cy="2621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87835C9-7FAE-4DC6-AAA3-3E9B1C938ADC}"/>
              </a:ext>
            </a:extLst>
          </p:cNvPr>
          <p:cNvSpPr/>
          <p:nvPr/>
        </p:nvSpPr>
        <p:spPr>
          <a:xfrm>
            <a:off x="10315669" y="3590061"/>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20F7DB8-CCF7-4B66-8C63-30AAE22738ED}"/>
              </a:ext>
            </a:extLst>
          </p:cNvPr>
          <p:cNvSpPr/>
          <p:nvPr/>
        </p:nvSpPr>
        <p:spPr>
          <a:xfrm>
            <a:off x="623940" y="3499701"/>
            <a:ext cx="2841551" cy="2765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D73D6887-0355-430A-B23F-C3C39A6C6BC2}"/>
              </a:ext>
            </a:extLst>
          </p:cNvPr>
          <p:cNvSpPr/>
          <p:nvPr/>
        </p:nvSpPr>
        <p:spPr>
          <a:xfrm>
            <a:off x="623939" y="3776224"/>
            <a:ext cx="2841552" cy="26378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8CE1C2AB-9D97-476C-A76C-760A697FF68E}"/>
              </a:ext>
            </a:extLst>
          </p:cNvPr>
          <p:cNvSpPr/>
          <p:nvPr/>
        </p:nvSpPr>
        <p:spPr>
          <a:xfrm>
            <a:off x="623940" y="4042811"/>
            <a:ext cx="966780" cy="2301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863A13C7-4599-42C7-8C99-5CC5487D19D4}"/>
              </a:ext>
            </a:extLst>
          </p:cNvPr>
          <p:cNvSpPr/>
          <p:nvPr/>
        </p:nvSpPr>
        <p:spPr>
          <a:xfrm>
            <a:off x="623940" y="4272965"/>
            <a:ext cx="966780" cy="21253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8B43B5D9-FC4A-4C47-A62F-DCDCAFDD65BC}"/>
              </a:ext>
            </a:extLst>
          </p:cNvPr>
          <p:cNvSpPr/>
          <p:nvPr/>
        </p:nvSpPr>
        <p:spPr>
          <a:xfrm>
            <a:off x="1590719" y="4040940"/>
            <a:ext cx="1874775" cy="23202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F9FE4BB-F886-485D-BAE4-55C0FE1BCD9B}"/>
              </a:ext>
            </a:extLst>
          </p:cNvPr>
          <p:cNvSpPr/>
          <p:nvPr/>
        </p:nvSpPr>
        <p:spPr>
          <a:xfrm>
            <a:off x="1590719" y="4270160"/>
            <a:ext cx="1874775" cy="21534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6AB20C10-FB29-4D8F-BE66-4279C718F7FA}"/>
              </a:ext>
            </a:extLst>
          </p:cNvPr>
          <p:cNvSpPr/>
          <p:nvPr/>
        </p:nvSpPr>
        <p:spPr>
          <a:xfrm>
            <a:off x="3965097" y="406982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562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771F823-3FB4-4EEE-9216-7858A195CAA2}"/>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15. Ansvarig part</a:t>
            </a:r>
            <a:br>
              <a:rPr lang="sv-SE" dirty="0"/>
            </a:br>
            <a:r>
              <a:rPr lang="sv-SE" sz="1800" b="0" dirty="0" err="1">
                <a:solidFill>
                  <a:schemeClr val="bg1"/>
                </a:solidFill>
              </a:rPr>
              <a:t>Part</a:t>
            </a:r>
            <a:r>
              <a:rPr lang="sv-SE" sz="1800" b="0" dirty="0">
                <a:solidFill>
                  <a:schemeClr val="bg1"/>
                </a:solidFill>
              </a:rPr>
              <a:t> som levererat dokumentet</a:t>
            </a:r>
          </a:p>
        </p:txBody>
      </p:sp>
      <p:graphicFrame>
        <p:nvGraphicFramePr>
          <p:cNvPr id="4" name="Tabell 3">
            <a:extLst>
              <a:ext uri="{FF2B5EF4-FFF2-40B4-BE49-F238E27FC236}">
                <a16:creationId xmlns:a16="http://schemas.microsoft.com/office/drawing/2014/main" id="{C38CA1C3-41DD-4872-BEE5-26942D5007ED}"/>
              </a:ext>
            </a:extLst>
          </p:cNvPr>
          <p:cNvGraphicFramePr>
            <a:graphicFrameLocks noGrp="1"/>
          </p:cNvGraphicFramePr>
          <p:nvPr>
            <p:extLst>
              <p:ext uri="{D42A27DB-BD31-4B8C-83A1-F6EECF244321}">
                <p14:modId xmlns:p14="http://schemas.microsoft.com/office/powerpoint/2010/main" val="2708318675"/>
              </p:ext>
            </p:extLst>
          </p:nvPr>
        </p:nvGraphicFramePr>
        <p:xfrm>
          <a:off x="3629995" y="1685914"/>
          <a:ext cx="8453850" cy="1907808"/>
        </p:xfrm>
        <a:graphic>
          <a:graphicData uri="http://schemas.openxmlformats.org/drawingml/2006/table">
            <a:tbl>
              <a:tblPr firstRow="1" firstCol="1" bandRow="1"/>
              <a:tblGrid>
                <a:gridCol w="1698943">
                  <a:extLst>
                    <a:ext uri="{9D8B030D-6E8A-4147-A177-3AD203B41FA5}">
                      <a16:colId xmlns:a16="http://schemas.microsoft.com/office/drawing/2014/main" val="2862710789"/>
                    </a:ext>
                  </a:extLst>
                </a:gridCol>
                <a:gridCol w="2735437">
                  <a:extLst>
                    <a:ext uri="{9D8B030D-6E8A-4147-A177-3AD203B41FA5}">
                      <a16:colId xmlns:a16="http://schemas.microsoft.com/office/drawing/2014/main" val="1791515358"/>
                    </a:ext>
                  </a:extLst>
                </a:gridCol>
                <a:gridCol w="2424791">
                  <a:extLst>
                    <a:ext uri="{9D8B030D-6E8A-4147-A177-3AD203B41FA5}">
                      <a16:colId xmlns:a16="http://schemas.microsoft.com/office/drawing/2014/main" val="1723126346"/>
                    </a:ext>
                  </a:extLst>
                </a:gridCol>
                <a:gridCol w="1594679">
                  <a:extLst>
                    <a:ext uri="{9D8B030D-6E8A-4147-A177-3AD203B41FA5}">
                      <a16:colId xmlns:a16="http://schemas.microsoft.com/office/drawing/2014/main" val="1308456711"/>
                    </a:ext>
                  </a:extLst>
                </a:gridCol>
              </a:tblGrid>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87406025"/>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Disciplin-Arkitekt (A1)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048206131"/>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ANSVARIG_PART_FORETAG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Organisation, namn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TIKAB</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85653316"/>
                  </a:ext>
                </a:extLst>
              </a:tr>
              <a:tr h="237600">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sv-SE"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Leverantör av handling</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ANSVARIG_PART_UPPDRAGSNUMMER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Uppdragsnummer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1217</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159160156"/>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ANSVARIG_PART_TELEFON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Organisation, Telefonnummer (växel)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08-40904300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837570976"/>
                  </a:ext>
                </a:extLst>
              </a:tr>
              <a:tr h="23760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ANSVARIG_PART_SKAPAD_AV</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MARCUS BENGTSSON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6716577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ANSVARIG_PART_KONTAKTPERSON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22641607"/>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ANSVARIG_PART_GODKAND_AV</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00379743"/>
                  </a:ext>
                </a:extLst>
              </a:tr>
            </a:tbl>
          </a:graphicData>
        </a:graphic>
      </p:graphicFrame>
      <p:sp>
        <p:nvSpPr>
          <p:cNvPr id="9" name="Rektangel 8">
            <a:extLst>
              <a:ext uri="{FF2B5EF4-FFF2-40B4-BE49-F238E27FC236}">
                <a16:creationId xmlns:a16="http://schemas.microsoft.com/office/drawing/2014/main" id="{8BDEAA90-FF88-40F4-8FA8-5B7212EEA522}"/>
              </a:ext>
            </a:extLst>
          </p:cNvPr>
          <p:cNvSpPr/>
          <p:nvPr/>
        </p:nvSpPr>
        <p:spPr>
          <a:xfrm>
            <a:off x="626644" y="4485079"/>
            <a:ext cx="2841552" cy="663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1C6157C-8AB1-4C96-A5FC-5FFAEC0E36C3}"/>
              </a:ext>
            </a:extLst>
          </p:cNvPr>
          <p:cNvSpPr/>
          <p:nvPr/>
        </p:nvSpPr>
        <p:spPr>
          <a:xfrm>
            <a:off x="10497580" y="1921072"/>
            <a:ext cx="1586265" cy="2506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3BF3DD60-342E-4E3B-AC0A-E37E37CB92B6}"/>
              </a:ext>
            </a:extLst>
          </p:cNvPr>
          <p:cNvSpPr/>
          <p:nvPr/>
        </p:nvSpPr>
        <p:spPr>
          <a:xfrm>
            <a:off x="10497580" y="2169034"/>
            <a:ext cx="1586265"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30501C79-EA6C-4455-888C-F076476C68F1}"/>
              </a:ext>
            </a:extLst>
          </p:cNvPr>
          <p:cNvSpPr/>
          <p:nvPr/>
        </p:nvSpPr>
        <p:spPr>
          <a:xfrm>
            <a:off x="10497580" y="2638870"/>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826A11B-346E-4CFA-B1F0-1625175A071B}"/>
              </a:ext>
            </a:extLst>
          </p:cNvPr>
          <p:cNvSpPr/>
          <p:nvPr/>
        </p:nvSpPr>
        <p:spPr>
          <a:xfrm>
            <a:off x="10497580" y="2879220"/>
            <a:ext cx="1586265" cy="22647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19ADFDAF-C54D-421C-A44B-5C5660676E14}"/>
              </a:ext>
            </a:extLst>
          </p:cNvPr>
          <p:cNvSpPr/>
          <p:nvPr/>
        </p:nvSpPr>
        <p:spPr>
          <a:xfrm>
            <a:off x="10497580" y="3107562"/>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535C5C31-C9BE-48DD-B065-59A86C1540C7}"/>
              </a:ext>
            </a:extLst>
          </p:cNvPr>
          <p:cNvSpPr/>
          <p:nvPr/>
        </p:nvSpPr>
        <p:spPr>
          <a:xfrm>
            <a:off x="10497580" y="3352516"/>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DBB6FBF9-E68D-4F4B-B4EB-5839AD0E5D21}"/>
              </a:ext>
            </a:extLst>
          </p:cNvPr>
          <p:cNvSpPr/>
          <p:nvPr/>
        </p:nvSpPr>
        <p:spPr>
          <a:xfrm>
            <a:off x="624957" y="4485079"/>
            <a:ext cx="960001" cy="21857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6E5E159D-E7F3-4E00-B20F-220488EFED40}"/>
              </a:ext>
            </a:extLst>
          </p:cNvPr>
          <p:cNvSpPr/>
          <p:nvPr/>
        </p:nvSpPr>
        <p:spPr>
          <a:xfrm>
            <a:off x="1584958" y="4481997"/>
            <a:ext cx="1883238" cy="2275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3629293D-A48A-4AF0-B25B-69408E29DEDE}"/>
              </a:ext>
            </a:extLst>
          </p:cNvPr>
          <p:cNvSpPr/>
          <p:nvPr/>
        </p:nvSpPr>
        <p:spPr>
          <a:xfrm>
            <a:off x="1607127" y="2171699"/>
            <a:ext cx="1377142" cy="23899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72FACB6F-5E72-42CE-BE98-0BB5472ED561}"/>
              </a:ext>
            </a:extLst>
          </p:cNvPr>
          <p:cNvSpPr/>
          <p:nvPr/>
        </p:nvSpPr>
        <p:spPr>
          <a:xfrm>
            <a:off x="624957" y="4925533"/>
            <a:ext cx="960001" cy="2211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9012146-A890-4A7F-9FE0-A6A7385222C6}"/>
              </a:ext>
            </a:extLst>
          </p:cNvPr>
          <p:cNvSpPr/>
          <p:nvPr/>
        </p:nvSpPr>
        <p:spPr>
          <a:xfrm>
            <a:off x="1584958" y="4703656"/>
            <a:ext cx="1883238" cy="2244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94CEA941-B25A-49A1-ADF5-7AADE888FF40}"/>
              </a:ext>
            </a:extLst>
          </p:cNvPr>
          <p:cNvSpPr/>
          <p:nvPr/>
        </p:nvSpPr>
        <p:spPr>
          <a:xfrm>
            <a:off x="1584958" y="4928101"/>
            <a:ext cx="1883238" cy="22332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3F7270B5-F339-4797-8AD3-45BF85C4002D}"/>
              </a:ext>
            </a:extLst>
          </p:cNvPr>
          <p:cNvSpPr/>
          <p:nvPr/>
        </p:nvSpPr>
        <p:spPr>
          <a:xfrm>
            <a:off x="624957" y="4703658"/>
            <a:ext cx="960001" cy="22444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2F955FF1-20C3-4E77-A3E7-64EC442BC746}"/>
              </a:ext>
            </a:extLst>
          </p:cNvPr>
          <p:cNvSpPr/>
          <p:nvPr/>
        </p:nvSpPr>
        <p:spPr>
          <a:xfrm>
            <a:off x="10497579" y="2395098"/>
            <a:ext cx="1586265" cy="24291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Rektangel 1">
            <a:extLst>
              <a:ext uri="{FF2B5EF4-FFF2-40B4-BE49-F238E27FC236}">
                <a16:creationId xmlns:a16="http://schemas.microsoft.com/office/drawing/2014/main" id="{A35E4ABB-CF50-4493-A8F9-1749059E251C}"/>
              </a:ext>
            </a:extLst>
          </p:cNvPr>
          <p:cNvSpPr/>
          <p:nvPr/>
        </p:nvSpPr>
        <p:spPr>
          <a:xfrm>
            <a:off x="3592326" y="4111914"/>
            <a:ext cx="7761782" cy="1323439"/>
          </a:xfrm>
          <a:prstGeom prst="rect">
            <a:avLst/>
          </a:prstGeom>
        </p:spPr>
        <p:txBody>
          <a:bodyPr wrap="square">
            <a:spAutoFit/>
          </a:bodyPr>
          <a:lstStyle/>
          <a:p>
            <a:r>
              <a:rPr lang="sv-SE" sz="1600" i="1" dirty="0">
                <a:latin typeface="Calibri" panose="020F0502020204030204" pitchFamily="34" charset="0"/>
                <a:cs typeface="Times New Roman" panose="02020603050405020304" pitchFamily="18" charset="0"/>
              </a:rPr>
              <a:t>* Förklaring på termdefinition:</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Skapad av	Ursprungligen skapat innehållet i handlingen</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Kontaktperson	Kan svara på frågor om handlingens innehåll</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Godkänd av 	A</a:t>
            </a:r>
            <a:r>
              <a:rPr lang="sv-SE" sz="1600" i="1" dirty="0">
                <a:latin typeface="Calibri" panose="020F0502020204030204" pitchFamily="34" charset="0"/>
                <a:ea typeface="Calibri" panose="020F0502020204030204" pitchFamily="34" charset="0"/>
                <a:cs typeface="Times New Roman" panose="02020603050405020304" pitchFamily="18" charset="0"/>
              </a:rPr>
              <a:t>vser den konsult/projektör som har kvalitetssäkrat och godkänt 			dokumentet och därmed har ansvar för dess innehåll.</a:t>
            </a:r>
            <a:endParaRPr lang="sv-SE" sz="1600" dirty="0"/>
          </a:p>
        </p:txBody>
      </p:sp>
    </p:spTree>
    <p:extLst>
      <p:ext uri="{BB962C8B-B14F-4D97-AF65-F5344CB8AC3E}">
        <p14:creationId xmlns:p14="http://schemas.microsoft.com/office/powerpoint/2010/main" val="13069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CDA4CB11-9244-43BE-98AA-9044290956A2}"/>
              </a:ext>
            </a:extLst>
          </p:cNvPr>
          <p:cNvPicPr/>
          <p:nvPr/>
        </p:nvPicPr>
        <p:blipFill rotWithShape="1">
          <a:blip r:embed="rId3"/>
          <a:srcRect/>
          <a:stretch/>
        </p:blipFill>
        <p:spPr>
          <a:xfrm>
            <a:off x="603883" y="1617686"/>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16. Ansvarig part</a:t>
            </a:r>
            <a:br>
              <a:rPr lang="sv-SE" dirty="0"/>
            </a:br>
            <a:r>
              <a:rPr lang="sv-SE" sz="1800" b="0" dirty="0" err="1">
                <a:solidFill>
                  <a:schemeClr val="bg1"/>
                </a:solidFill>
              </a:rPr>
              <a:t>Part</a:t>
            </a:r>
            <a:r>
              <a:rPr lang="sv-SE" sz="1800" b="0" dirty="0">
                <a:solidFill>
                  <a:schemeClr val="bg1"/>
                </a:solidFill>
              </a:rPr>
              <a:t> som levererat dokumentet</a:t>
            </a:r>
          </a:p>
        </p:txBody>
      </p:sp>
      <p:sp>
        <p:nvSpPr>
          <p:cNvPr id="10" name="Rektangel 9">
            <a:extLst>
              <a:ext uri="{FF2B5EF4-FFF2-40B4-BE49-F238E27FC236}">
                <a16:creationId xmlns:a16="http://schemas.microsoft.com/office/drawing/2014/main" id="{83DDC0C6-7CC4-499C-9B08-46C444D6B6A7}"/>
              </a:ext>
            </a:extLst>
          </p:cNvPr>
          <p:cNvSpPr/>
          <p:nvPr/>
        </p:nvSpPr>
        <p:spPr>
          <a:xfrm>
            <a:off x="634884" y="4507812"/>
            <a:ext cx="2833091" cy="654344"/>
          </a:xfrm>
          <a:prstGeom prst="rect">
            <a:avLst/>
          </a:prstGeom>
          <a:solidFill>
            <a:schemeClr val="bg1">
              <a:alpha val="1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A9A576ED-F356-417F-AA0B-344C5EE1C94F}"/>
              </a:ext>
            </a:extLst>
          </p:cNvPr>
          <p:cNvSpPr/>
          <p:nvPr/>
        </p:nvSpPr>
        <p:spPr>
          <a:xfrm>
            <a:off x="1596787" y="2199267"/>
            <a:ext cx="1393067" cy="22392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8" name="Tabell 7">
            <a:extLst>
              <a:ext uri="{FF2B5EF4-FFF2-40B4-BE49-F238E27FC236}">
                <a16:creationId xmlns:a16="http://schemas.microsoft.com/office/drawing/2014/main" id="{837028C1-F036-48BA-AB7C-95DDD710BAB4}"/>
              </a:ext>
            </a:extLst>
          </p:cNvPr>
          <p:cNvGraphicFramePr>
            <a:graphicFrameLocks noGrp="1"/>
          </p:cNvGraphicFramePr>
          <p:nvPr>
            <p:extLst>
              <p:ext uri="{D42A27DB-BD31-4B8C-83A1-F6EECF244321}">
                <p14:modId xmlns:p14="http://schemas.microsoft.com/office/powerpoint/2010/main" val="3308326193"/>
              </p:ext>
            </p:extLst>
          </p:nvPr>
        </p:nvGraphicFramePr>
        <p:xfrm>
          <a:off x="4226171" y="1697041"/>
          <a:ext cx="4609716" cy="4866434"/>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4088337">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DISCIPLIN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A1 = arkitekt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K1 = konstruktör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E1…..</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FÖRETAG</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UPPDRAGSNUMMER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leverantörens interna</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SKAPAD AV</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KONTAKPERSON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65223">
                <a:tc>
                  <a:txBody>
                    <a:bodyPr/>
                    <a:lstStyle/>
                    <a:p>
                      <a:pPr marL="0" lvl="0" indent="0">
                        <a:lnSpc>
                          <a:spcPct val="107000"/>
                        </a:lnSpc>
                        <a:spcAft>
                          <a:spcPts val="0"/>
                        </a:spcAft>
                        <a:buFont typeface="Arial" panose="020B0604020202020204" pitchFamily="34" charset="0"/>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GODKÄND AV</a:t>
                      </a:r>
                    </a:p>
                    <a:p>
                      <a:pPr marL="342900" marR="0" lvl="0" indent="-342900" algn="l" defTabSz="12191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Förnamn Efternamn</a:t>
                      </a:r>
                    </a:p>
                    <a:p>
                      <a:pPr marL="0" lvl="0" indent="0">
                        <a:lnSpc>
                          <a:spcPct val="107000"/>
                        </a:lnSpc>
                        <a:spcAft>
                          <a:spcPts val="0"/>
                        </a:spcAft>
                        <a:buFont typeface="Arial" panose="020B0604020202020204" pitchFamily="34" charset="0"/>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11" name="Rektangel 10">
            <a:extLst>
              <a:ext uri="{FF2B5EF4-FFF2-40B4-BE49-F238E27FC236}">
                <a16:creationId xmlns:a16="http://schemas.microsoft.com/office/drawing/2014/main" id="{437420D6-A050-473C-85E8-49033F4876F2}"/>
              </a:ext>
            </a:extLst>
          </p:cNvPr>
          <p:cNvSpPr/>
          <p:nvPr/>
        </p:nvSpPr>
        <p:spPr>
          <a:xfrm>
            <a:off x="4226171" y="1696710"/>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FC5EF03C-ED9A-4447-8F82-0671D96BB4C8}"/>
              </a:ext>
            </a:extLst>
          </p:cNvPr>
          <p:cNvSpPr/>
          <p:nvPr/>
        </p:nvSpPr>
        <p:spPr>
          <a:xfrm>
            <a:off x="642299" y="4507812"/>
            <a:ext cx="947989" cy="211172"/>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175B93ED-043D-40D6-853A-E631D584858F}"/>
              </a:ext>
            </a:extLst>
          </p:cNvPr>
          <p:cNvSpPr/>
          <p:nvPr/>
        </p:nvSpPr>
        <p:spPr>
          <a:xfrm>
            <a:off x="631845" y="4721355"/>
            <a:ext cx="958443" cy="218006"/>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CBD3AD9-7E25-41AD-A1BF-4DF7E6B9D0A6}"/>
              </a:ext>
            </a:extLst>
          </p:cNvPr>
          <p:cNvSpPr/>
          <p:nvPr/>
        </p:nvSpPr>
        <p:spPr>
          <a:xfrm>
            <a:off x="634767" y="4948202"/>
            <a:ext cx="955521" cy="2168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FE5ADDE-38E0-4B24-80F7-E0D6F0B01B41}"/>
              </a:ext>
            </a:extLst>
          </p:cNvPr>
          <p:cNvSpPr/>
          <p:nvPr/>
        </p:nvSpPr>
        <p:spPr>
          <a:xfrm>
            <a:off x="4226171" y="3820262"/>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D52BB74-9B21-4004-8932-F9EF6464D7BF}"/>
              </a:ext>
            </a:extLst>
          </p:cNvPr>
          <p:cNvSpPr/>
          <p:nvPr/>
        </p:nvSpPr>
        <p:spPr>
          <a:xfrm>
            <a:off x="4226171" y="4428460"/>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AD4E2806-3797-4166-96D1-FF00D5148C6D}"/>
              </a:ext>
            </a:extLst>
          </p:cNvPr>
          <p:cNvSpPr/>
          <p:nvPr/>
        </p:nvSpPr>
        <p:spPr>
          <a:xfrm>
            <a:off x="4226171" y="501132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3D96116-D456-4EA7-968A-F1A06C4AA7F0}"/>
              </a:ext>
            </a:extLst>
          </p:cNvPr>
          <p:cNvSpPr/>
          <p:nvPr/>
        </p:nvSpPr>
        <p:spPr>
          <a:xfrm>
            <a:off x="4226171" y="2660953"/>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1F7388BC-F36F-4147-A31A-C0DCB9534C72}"/>
              </a:ext>
            </a:extLst>
          </p:cNvPr>
          <p:cNvSpPr/>
          <p:nvPr/>
        </p:nvSpPr>
        <p:spPr>
          <a:xfrm>
            <a:off x="4226171" y="3237394"/>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B633218-5BD5-43DC-8960-3F6A21C12799}"/>
              </a:ext>
            </a:extLst>
          </p:cNvPr>
          <p:cNvSpPr/>
          <p:nvPr/>
        </p:nvSpPr>
        <p:spPr>
          <a:xfrm>
            <a:off x="1590288" y="4513905"/>
            <a:ext cx="1877687" cy="204583"/>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12DD5A10-E467-4E6F-AD19-AA97C2C4EC08}"/>
              </a:ext>
            </a:extLst>
          </p:cNvPr>
          <p:cNvSpPr/>
          <p:nvPr/>
        </p:nvSpPr>
        <p:spPr>
          <a:xfrm>
            <a:off x="1590289" y="4718487"/>
            <a:ext cx="1877686" cy="226847"/>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C1868F58-844E-4826-BA43-ED8334A492A5}"/>
              </a:ext>
            </a:extLst>
          </p:cNvPr>
          <p:cNvSpPr/>
          <p:nvPr/>
        </p:nvSpPr>
        <p:spPr>
          <a:xfrm>
            <a:off x="1590287" y="4944638"/>
            <a:ext cx="1877687" cy="212434"/>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27" name="Tabell 26">
            <a:extLst>
              <a:ext uri="{FF2B5EF4-FFF2-40B4-BE49-F238E27FC236}">
                <a16:creationId xmlns:a16="http://schemas.microsoft.com/office/drawing/2014/main" id="{8B71E983-07ED-417E-B5F5-B9F1BD37C5FE}"/>
              </a:ext>
            </a:extLst>
          </p:cNvPr>
          <p:cNvGraphicFramePr>
            <a:graphicFrameLocks noGrp="1"/>
          </p:cNvGraphicFramePr>
          <p:nvPr>
            <p:extLst>
              <p:ext uri="{D42A27DB-BD31-4B8C-83A1-F6EECF244321}">
                <p14:modId xmlns:p14="http://schemas.microsoft.com/office/powerpoint/2010/main" val="750518697"/>
              </p:ext>
            </p:extLst>
          </p:nvPr>
        </p:nvGraphicFramePr>
        <p:xfrm>
          <a:off x="6243062" y="1891007"/>
          <a:ext cx="5653969" cy="4275455"/>
        </p:xfrm>
        <a:graphic>
          <a:graphicData uri="http://schemas.openxmlformats.org/drawingml/2006/table">
            <a:tbl>
              <a:tblPr firstRow="1" firstCol="1" bandRow="1"/>
              <a:tblGrid>
                <a:gridCol w="5653969">
                  <a:extLst>
                    <a:ext uri="{9D8B030D-6E8A-4147-A177-3AD203B41FA5}">
                      <a16:colId xmlns:a16="http://schemas.microsoft.com/office/drawing/2014/main" val="2238384391"/>
                    </a:ext>
                  </a:extLst>
                </a:gridCol>
              </a:tblGrid>
              <a:tr h="3224257">
                <a:tc>
                  <a:txBody>
                    <a:bodyPr/>
                    <a:lstStyle/>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Rekommendation för att särskilja flera konsulter inom samma disciplin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Vid behov adderas avdelning</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i="1" dirty="0">
                          <a:latin typeface="Calibri" panose="020F0502020204030204" pitchFamily="34" charset="0"/>
                          <a:cs typeface="Times New Roman" panose="02020603050405020304" pitchFamily="18" charset="0"/>
                        </a:rPr>
                        <a:t>Ursprungligen skapat innehållet i handlingen</a:t>
                      </a: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Växel</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Leverantörens primära kontakt kring dokumentet eller projektet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23279">
                <a:tc>
                  <a:txBody>
                    <a:bodyPr/>
                    <a:lstStyle/>
                    <a:p>
                      <a:pPr marL="0" marR="0" lvl="0" indent="0" algn="l" defTabSz="121917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200" i="1" dirty="0">
                          <a:effectLst/>
                          <a:latin typeface="Calibri" panose="020F0502020204030204" pitchFamily="34" charset="0"/>
                          <a:cs typeface="Times New Roman" panose="02020603050405020304" pitchFamily="18" charset="0"/>
                        </a:rPr>
                        <a:t>och k</a:t>
                      </a:r>
                      <a:r>
                        <a:rPr lang="sv-SE" sz="1200" i="1" dirty="0">
                          <a:latin typeface="Calibri" panose="020F0502020204030204" pitchFamily="34" charset="0"/>
                          <a:cs typeface="Times New Roman" panose="02020603050405020304" pitchFamily="18" charset="0"/>
                        </a:rPr>
                        <a:t>an svara på frågor om handlingens innehåll</a:t>
                      </a:r>
                    </a:p>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sv-SE" sz="1200" i="1" dirty="0">
                          <a:latin typeface="Calibri" panose="020F0502020204030204" pitchFamily="34" charset="0"/>
                          <a:cs typeface="Times New Roman" panose="02020603050405020304" pitchFamily="18" charset="0"/>
                        </a:rPr>
                        <a:t>Godkänt handlingen och ansvarig för innehållet, se Godkännande processen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26" name="Rektangel 25">
            <a:extLst>
              <a:ext uri="{FF2B5EF4-FFF2-40B4-BE49-F238E27FC236}">
                <a16:creationId xmlns:a16="http://schemas.microsoft.com/office/drawing/2014/main" id="{628B268C-FC48-4710-9DF9-96A52EC8126D}"/>
              </a:ext>
            </a:extLst>
          </p:cNvPr>
          <p:cNvSpPr/>
          <p:nvPr/>
        </p:nvSpPr>
        <p:spPr>
          <a:xfrm>
            <a:off x="4226171" y="578145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C69B7734-B385-4321-A343-36A3BABA80EA}"/>
              </a:ext>
            </a:extLst>
          </p:cNvPr>
          <p:cNvSpPr/>
          <p:nvPr/>
        </p:nvSpPr>
        <p:spPr>
          <a:xfrm>
            <a:off x="1596787" y="2199267"/>
            <a:ext cx="1393067" cy="2300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476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4">
            <a:extLst>
              <a:ext uri="{FF2B5EF4-FFF2-40B4-BE49-F238E27FC236}">
                <a16:creationId xmlns:a16="http://schemas.microsoft.com/office/drawing/2014/main" id="{1CBC9467-BDF6-4C77-8A64-767E199BB88A}"/>
              </a:ext>
            </a:extLst>
          </p:cNvPr>
          <p:cNvSpPr>
            <a:spLocks noGrp="1"/>
          </p:cNvSpPr>
          <p:nvPr>
            <p:ph sz="quarter" idx="14"/>
          </p:nvPr>
        </p:nvSpPr>
        <p:spPr>
          <a:xfrm>
            <a:off x="393239" y="1743469"/>
            <a:ext cx="6813806" cy="4409682"/>
          </a:xfrm>
          <a:solidFill>
            <a:schemeClr val="bg1"/>
          </a:solidFill>
        </p:spPr>
        <p:txBody>
          <a:bodyPr/>
          <a:lstStyle/>
          <a:p>
            <a:pPr marL="457200" indent="-457200">
              <a:buFont typeface="+mj-lt"/>
              <a:buAutoNum type="arabicPeriod"/>
            </a:pPr>
            <a:r>
              <a:rPr lang="sv-SE" sz="1400" dirty="0">
                <a:solidFill>
                  <a:schemeClr val="tx1"/>
                </a:solidFill>
                <a:hlinkClick r:id="rId3" action="ppaction://hlinksldjump"/>
              </a:rPr>
              <a:t>Namnruta i handlingar - syfte och mål</a:t>
            </a:r>
            <a:r>
              <a:rPr lang="sv-SE" sz="1400" dirty="0">
                <a:solidFill>
                  <a:schemeClr val="tx1"/>
                </a:solidFill>
              </a:rPr>
              <a:t>				 </a:t>
            </a:r>
          </a:p>
          <a:p>
            <a:pPr marL="457200" indent="-457200">
              <a:buFont typeface="+mj-lt"/>
              <a:buAutoNum type="arabicPeriod"/>
            </a:pPr>
            <a:r>
              <a:rPr lang="sv-SE" sz="1400" dirty="0">
                <a:solidFill>
                  <a:schemeClr val="tx1"/>
                </a:solidFill>
                <a:hlinkClick r:id="rId4" action="ppaction://hlinksldjump"/>
              </a:rPr>
              <a:t>Process kring handlingar </a:t>
            </a:r>
            <a:r>
              <a:rPr lang="sv-SE" sz="1400" dirty="0">
                <a:solidFill>
                  <a:schemeClr val="tx1"/>
                </a:solidFill>
              </a:rPr>
              <a:t>				 </a:t>
            </a:r>
          </a:p>
          <a:p>
            <a:pPr marL="457200" indent="-457200">
              <a:buFont typeface="+mj-lt"/>
              <a:buAutoNum type="arabicPeriod"/>
            </a:pPr>
            <a:r>
              <a:rPr lang="sv-SE" sz="1400" dirty="0">
                <a:solidFill>
                  <a:schemeClr val="tx1"/>
                </a:solidFill>
                <a:hlinkClick r:id="rId5" action="ppaction://hlinksldjump"/>
              </a:rPr>
              <a:t>Namnruta framtagen av BEAst </a:t>
            </a:r>
            <a:r>
              <a:rPr lang="sv-SE" sz="1400" dirty="0">
                <a:solidFill>
                  <a:schemeClr val="tx1"/>
                </a:solidFill>
              </a:rPr>
              <a:t>			</a:t>
            </a:r>
          </a:p>
          <a:p>
            <a:pPr marL="457200" indent="-457200">
              <a:buFont typeface="+mj-lt"/>
              <a:buAutoNum type="arabicPeriod"/>
            </a:pPr>
            <a:r>
              <a:rPr lang="sv-SE" sz="1400" dirty="0">
                <a:solidFill>
                  <a:schemeClr val="tx1"/>
                </a:solidFill>
                <a:hlinkClick r:id="rId6" action="ppaction://hlinksldjump"/>
              </a:rPr>
              <a:t>Namnrutans huvudfunktioner	</a:t>
            </a:r>
            <a:r>
              <a:rPr lang="sv-SE" sz="1400" dirty="0">
                <a:solidFill>
                  <a:schemeClr val="tx1"/>
                </a:solidFill>
              </a:rPr>
              <a:t>			</a:t>
            </a:r>
          </a:p>
          <a:p>
            <a:pPr marL="457200" indent="-457200">
              <a:buFont typeface="+mj-lt"/>
              <a:buAutoNum type="arabicPeriod"/>
            </a:pPr>
            <a:r>
              <a:rPr lang="sv-SE" sz="1400" dirty="0">
                <a:solidFill>
                  <a:schemeClr val="tx1"/>
                </a:solidFill>
                <a:hlinkClick r:id="rId7" action="ppaction://hlinksldjump"/>
              </a:rPr>
              <a:t>Gruppering av metadata </a:t>
            </a:r>
            <a:endParaRPr lang="sv-SE" sz="1400" dirty="0">
              <a:solidFill>
                <a:schemeClr val="tx1"/>
              </a:solidFill>
            </a:endParaRPr>
          </a:p>
          <a:p>
            <a:pPr marL="457200" indent="-457200">
              <a:buFont typeface="+mj-lt"/>
              <a:buAutoNum type="arabicPeriod"/>
            </a:pPr>
            <a:r>
              <a:rPr lang="sv-SE" sz="1400" dirty="0">
                <a:solidFill>
                  <a:schemeClr val="tx1"/>
                </a:solidFill>
                <a:hlinkClick r:id="rId8" action="ppaction://hlinksldjump"/>
              </a:rPr>
              <a:t>Namnruta och termlista</a:t>
            </a:r>
            <a:endParaRPr lang="sv-SE" sz="1400" dirty="0">
              <a:solidFill>
                <a:schemeClr val="tx1"/>
              </a:solidFill>
            </a:endParaRPr>
          </a:p>
          <a:p>
            <a:pPr marL="457200" indent="-457200">
              <a:buFont typeface="+mj-lt"/>
              <a:buAutoNum type="arabicPeriod"/>
            </a:pPr>
            <a:r>
              <a:rPr lang="sv-SE" sz="1400" dirty="0">
                <a:solidFill>
                  <a:schemeClr val="tx1"/>
                </a:solidFill>
                <a:hlinkClick r:id="rId9" action="ppaction://hlinksldjump"/>
              </a:rPr>
              <a:t>Namnrutan - här sker förändringar</a:t>
            </a:r>
            <a:endParaRPr lang="sv-SE" sz="1400" dirty="0">
              <a:solidFill>
                <a:schemeClr val="tx1"/>
              </a:solidFill>
            </a:endParaRPr>
          </a:p>
          <a:p>
            <a:pPr marL="457200" indent="-457200">
              <a:buFont typeface="+mj-lt"/>
              <a:buAutoNum type="arabicPeriod"/>
            </a:pPr>
            <a:r>
              <a:rPr lang="sv-SE" sz="1400" dirty="0">
                <a:solidFill>
                  <a:schemeClr val="tx1"/>
                </a:solidFill>
                <a:hlinkClick r:id="rId10" action="ppaction://hlinksldjump"/>
              </a:rPr>
              <a:t>Orienteringsfigur och hänvisningar</a:t>
            </a:r>
            <a:endParaRPr lang="sv-SE" sz="1400" dirty="0">
              <a:solidFill>
                <a:schemeClr val="tx1"/>
              </a:solidFill>
            </a:endParaRPr>
          </a:p>
          <a:p>
            <a:pPr marL="457200" indent="-457200">
              <a:buFont typeface="+mj-lt"/>
              <a:buAutoNum type="arabicPeriod"/>
            </a:pPr>
            <a:r>
              <a:rPr lang="sv-SE" sz="1400" dirty="0">
                <a:solidFill>
                  <a:schemeClr val="tx1"/>
                </a:solidFill>
                <a:hlinkClick r:id="rId11" action="ppaction://hlinksldjump"/>
              </a:rPr>
              <a:t>Godkännandeprocessen</a:t>
            </a:r>
            <a:endParaRPr lang="sv-SE" sz="1400" dirty="0">
              <a:solidFill>
                <a:schemeClr val="tx1"/>
              </a:solidFill>
            </a:endParaRPr>
          </a:p>
          <a:p>
            <a:pPr marL="457200" indent="-457200">
              <a:buFont typeface="+mj-lt"/>
              <a:buAutoNum type="arabicPeriod"/>
            </a:pPr>
            <a:r>
              <a:rPr lang="sv-SE" sz="1400" dirty="0">
                <a:solidFill>
                  <a:schemeClr val="tx1"/>
                </a:solidFill>
                <a:hlinkClick r:id="rId12" action="ppaction://hlinksldjump"/>
              </a:rPr>
              <a:t>Godkännande processen - Status</a:t>
            </a:r>
            <a:endParaRPr lang="sv-SE" sz="1400" dirty="0">
              <a:solidFill>
                <a:schemeClr val="tx1"/>
              </a:solidFill>
            </a:endParaRPr>
          </a:p>
          <a:p>
            <a:pPr marL="457200" indent="-457200">
              <a:buFont typeface="+mj-lt"/>
              <a:buAutoNum type="arabicPeriod"/>
            </a:pPr>
            <a:r>
              <a:rPr lang="sv-SE" sz="1400" dirty="0">
                <a:solidFill>
                  <a:schemeClr val="tx1"/>
                </a:solidFill>
                <a:hlinkClick r:id="rId13" action="ppaction://hlinksldjump"/>
              </a:rPr>
              <a:t>Godkännande processen - Handling</a:t>
            </a:r>
            <a:endParaRPr lang="sv-SE" sz="1400" dirty="0">
              <a:solidFill>
                <a:schemeClr val="tx1"/>
              </a:solidFill>
            </a:endParaRPr>
          </a:p>
          <a:p>
            <a:pPr marL="457200" indent="-457200">
              <a:buFont typeface="+mj-lt"/>
              <a:buAutoNum type="arabicPeriod"/>
            </a:pPr>
            <a:r>
              <a:rPr lang="sv-SE" sz="1400" dirty="0">
                <a:solidFill>
                  <a:schemeClr val="tx1"/>
                </a:solidFill>
                <a:hlinkClick r:id="rId14" action="ppaction://hlinksldjump"/>
              </a:rPr>
              <a:t>Godkännande processen - Datum och Godkänd av</a:t>
            </a:r>
            <a:r>
              <a:rPr lang="sv-SE" sz="1400" dirty="0">
                <a:solidFill>
                  <a:schemeClr val="tx1"/>
                </a:solidFill>
              </a:rPr>
              <a:t>	</a:t>
            </a:r>
          </a:p>
          <a:p>
            <a:pPr marL="457200" indent="-457200">
              <a:buFont typeface="+mj-lt"/>
              <a:buAutoNum type="arabicPeriod"/>
            </a:pPr>
            <a:r>
              <a:rPr lang="sv-SE" sz="1400" dirty="0">
                <a:solidFill>
                  <a:schemeClr val="tx1"/>
                </a:solidFill>
                <a:hlinkClick r:id="rId15" action="ppaction://hlinksldjump"/>
              </a:rPr>
              <a:t>Godkännande processen - Ändrings PM och Ändring</a:t>
            </a:r>
            <a:r>
              <a:rPr lang="sv-SE" sz="1600" dirty="0"/>
              <a:t>	</a:t>
            </a:r>
            <a:br>
              <a:rPr lang="sv-SE" sz="1600" dirty="0"/>
            </a:br>
            <a:br>
              <a:rPr lang="sv-SE" sz="1600" dirty="0"/>
            </a:br>
            <a:endParaRPr lang="sv-SE" dirty="0"/>
          </a:p>
          <a:p>
            <a:pPr marL="0" indent="0">
              <a:buNone/>
            </a:pPr>
            <a:endParaRPr lang="sv-SE" dirty="0"/>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Innehåll</a:t>
            </a:r>
            <a:br>
              <a:rPr lang="sv-SE" dirty="0">
                <a:solidFill>
                  <a:srgbClr val="FFFFFF"/>
                </a:solidFill>
              </a:rPr>
            </a:br>
            <a:endParaRPr lang="sv-SE" sz="1800" dirty="0">
              <a:solidFill>
                <a:schemeClr val="bg1"/>
              </a:solidFill>
            </a:endParaRPr>
          </a:p>
        </p:txBody>
      </p:sp>
      <p:sp>
        <p:nvSpPr>
          <p:cNvPr id="7" name="Platshållare för innehåll 4">
            <a:extLst>
              <a:ext uri="{FF2B5EF4-FFF2-40B4-BE49-F238E27FC236}">
                <a16:creationId xmlns:a16="http://schemas.microsoft.com/office/drawing/2014/main" id="{C1CA7AC3-A2F3-4C33-8A20-7CF0978BDCC5}"/>
              </a:ext>
            </a:extLst>
          </p:cNvPr>
          <p:cNvSpPr txBox="1">
            <a:spLocks/>
          </p:cNvSpPr>
          <p:nvPr/>
        </p:nvSpPr>
        <p:spPr bwMode="auto">
          <a:xfrm>
            <a:off x="5803380" y="1743468"/>
            <a:ext cx="5655196" cy="4000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buFont typeface="+mj-lt"/>
              <a:buAutoNum type="arabicPeriod" startAt="14"/>
            </a:pPr>
            <a:r>
              <a:rPr lang="sv-SE" sz="1400" dirty="0">
                <a:solidFill>
                  <a:schemeClr val="tx1"/>
                </a:solidFill>
                <a:hlinkClick r:id="rId16" action="ppaction://hlinksldjump"/>
              </a:rPr>
              <a:t>Beställare och projektinformation</a:t>
            </a:r>
            <a:endParaRPr lang="sv-SE" sz="1400" dirty="0">
              <a:solidFill>
                <a:schemeClr val="tx1"/>
              </a:solidFill>
            </a:endParaRPr>
          </a:p>
          <a:p>
            <a:pPr marL="342900" indent="-342900">
              <a:buAutoNum type="arabicPeriod" startAt="14"/>
            </a:pPr>
            <a:r>
              <a:rPr lang="sv-SE" sz="1400" dirty="0">
                <a:solidFill>
                  <a:schemeClr val="tx1"/>
                </a:solidFill>
                <a:hlinkClick r:id="rId17"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9" action="ppaction://hlinksldjump"/>
              </a:rPr>
              <a:t>Beskrivande innehåll - specifik metadata för innehåll </a:t>
            </a:r>
            <a:endParaRPr lang="sv-SE" sz="1400" dirty="0">
              <a:solidFill>
                <a:schemeClr val="tx1"/>
              </a:solidFill>
            </a:endParaRPr>
          </a:p>
          <a:p>
            <a:pPr marL="342900" indent="-342900">
              <a:buAutoNum type="arabicPeriod" startAt="14"/>
            </a:pPr>
            <a:r>
              <a:rPr lang="sv-SE" sz="1400" dirty="0">
                <a:solidFill>
                  <a:schemeClr val="tx1"/>
                </a:solidFill>
                <a:hlinkClick r:id="rId20" action="ppaction://hlinksldjump"/>
              </a:rPr>
              <a:t>Fastighets- och anläggningsstruktur</a:t>
            </a:r>
            <a:endParaRPr lang="sv-SE" sz="1400" dirty="0">
              <a:solidFill>
                <a:schemeClr val="tx1"/>
              </a:solidFill>
            </a:endParaRPr>
          </a:p>
          <a:p>
            <a:pPr marL="342900" indent="-342900">
              <a:buAutoNum type="arabicPeriod" startAt="14"/>
            </a:pPr>
            <a:r>
              <a:rPr lang="sv-SE" sz="1400" dirty="0">
                <a:solidFill>
                  <a:schemeClr val="tx1"/>
                </a:solidFill>
                <a:hlinkClick r:id="rId21" action="ppaction://hlinksldjump"/>
              </a:rPr>
              <a:t>Fastighets- och anläggningsstruktur </a:t>
            </a:r>
            <a:endParaRPr lang="sv-SE" sz="1400" dirty="0">
              <a:solidFill>
                <a:schemeClr val="tx1"/>
              </a:solidFill>
            </a:endParaRPr>
          </a:p>
          <a:p>
            <a:pPr marL="342900" indent="-342900">
              <a:buAutoNum type="arabicPeriod" startAt="14"/>
            </a:pPr>
            <a:r>
              <a:rPr lang="sv-SE" sz="1400" dirty="0">
                <a:solidFill>
                  <a:schemeClr val="tx1"/>
                </a:solidFill>
                <a:hlinkClick r:id="rId22" action="ppaction://hlinksldjump"/>
              </a:rPr>
              <a:t>Förändringar mot tidigare namnrutor</a:t>
            </a:r>
            <a:r>
              <a:rPr lang="sv-SE" sz="1400" dirty="0">
                <a:solidFill>
                  <a:schemeClr val="tx1"/>
                </a:solidFill>
              </a:rPr>
              <a:t>				</a:t>
            </a:r>
            <a:r>
              <a:rPr lang="sv-SE" sz="1400" dirty="0"/>
              <a:t>			</a:t>
            </a:r>
            <a:br>
              <a:rPr lang="sv-SE" sz="1400" dirty="0"/>
            </a:br>
            <a:r>
              <a:rPr lang="sv-SE" sz="1400" dirty="0">
                <a:hlinkClick r:id="rId23" action="ppaction://hlinksldjump"/>
              </a:rPr>
              <a:t>Hänvisningar till andra anvisningar och standarder</a:t>
            </a:r>
            <a:endParaRPr lang="sv-SE" sz="1400" b="1"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0211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Bildobjekt 42">
            <a:extLst>
              <a:ext uri="{FF2B5EF4-FFF2-40B4-BE49-F238E27FC236}">
                <a16:creationId xmlns:a16="http://schemas.microsoft.com/office/drawing/2014/main" id="{2BE2EAA7-00E9-41A7-9B2A-9C91EA3EEC12}"/>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2" name="Platshållare för bildnummer 1"/>
          <p:cNvSpPr>
            <a:spLocks noGrp="1"/>
          </p:cNvSpPr>
          <p:nvPr>
            <p:ph type="sldNum" sz="quarter" idx="12"/>
          </p:nvPr>
        </p:nvSpPr>
        <p:spPr>
          <a:xfrm>
            <a:off x="352996" y="6478886"/>
            <a:ext cx="441014" cy="2598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0D549-03C4-4A74-B682-D40A99E2A429}" type="slidenum">
              <a:rPr kumimoji="0" lang="sv-SE"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17. Beskrivande innehåll</a:t>
            </a:r>
            <a:br>
              <a:rPr lang="sv-SE" dirty="0"/>
            </a:br>
            <a:r>
              <a:rPr lang="sv-SE" sz="1800" b="0" dirty="0">
                <a:solidFill>
                  <a:schemeClr val="bg1"/>
                </a:solidFill>
              </a:rPr>
              <a:t>Specifik metadata för innehåll</a:t>
            </a:r>
          </a:p>
        </p:txBody>
      </p:sp>
      <p:sp>
        <p:nvSpPr>
          <p:cNvPr id="10" name="Rektangel 9">
            <a:extLst>
              <a:ext uri="{FF2B5EF4-FFF2-40B4-BE49-F238E27FC236}">
                <a16:creationId xmlns:a16="http://schemas.microsoft.com/office/drawing/2014/main" id="{83DDC0C6-7CC4-499C-9B08-46C444D6B6A7}"/>
              </a:ext>
            </a:extLst>
          </p:cNvPr>
          <p:cNvSpPr/>
          <p:nvPr/>
        </p:nvSpPr>
        <p:spPr>
          <a:xfrm>
            <a:off x="624998" y="5138707"/>
            <a:ext cx="2841891" cy="138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4" name="Tabell 3">
            <a:extLst>
              <a:ext uri="{FF2B5EF4-FFF2-40B4-BE49-F238E27FC236}">
                <a16:creationId xmlns:a16="http://schemas.microsoft.com/office/drawing/2014/main" id="{383ED77E-FCF8-4DE6-816E-E855E1B78B8D}"/>
              </a:ext>
            </a:extLst>
          </p:cNvPr>
          <p:cNvGraphicFramePr>
            <a:graphicFrameLocks noGrp="1"/>
          </p:cNvGraphicFramePr>
          <p:nvPr>
            <p:extLst>
              <p:ext uri="{D42A27DB-BD31-4B8C-83A1-F6EECF244321}">
                <p14:modId xmlns:p14="http://schemas.microsoft.com/office/powerpoint/2010/main" val="3848258310"/>
              </p:ext>
            </p:extLst>
          </p:nvPr>
        </p:nvGraphicFramePr>
        <p:xfrm>
          <a:off x="3811144" y="1746206"/>
          <a:ext cx="8152255" cy="3396091"/>
        </p:xfrm>
        <a:graphic>
          <a:graphicData uri="http://schemas.openxmlformats.org/drawingml/2006/table">
            <a:tbl>
              <a:tblPr firstRow="1" firstCol="1" bandRow="1"/>
              <a:tblGrid>
                <a:gridCol w="1037081">
                  <a:extLst>
                    <a:ext uri="{9D8B030D-6E8A-4147-A177-3AD203B41FA5}">
                      <a16:colId xmlns:a16="http://schemas.microsoft.com/office/drawing/2014/main" val="1043508744"/>
                    </a:ext>
                  </a:extLst>
                </a:gridCol>
                <a:gridCol w="1590675">
                  <a:extLst>
                    <a:ext uri="{9D8B030D-6E8A-4147-A177-3AD203B41FA5}">
                      <a16:colId xmlns:a16="http://schemas.microsoft.com/office/drawing/2014/main" val="2754824024"/>
                    </a:ext>
                  </a:extLst>
                </a:gridCol>
                <a:gridCol w="3581400">
                  <a:extLst>
                    <a:ext uri="{9D8B030D-6E8A-4147-A177-3AD203B41FA5}">
                      <a16:colId xmlns:a16="http://schemas.microsoft.com/office/drawing/2014/main" val="3557599125"/>
                    </a:ext>
                  </a:extLst>
                </a:gridCol>
                <a:gridCol w="1943099">
                  <a:extLst>
                    <a:ext uri="{9D8B030D-6E8A-4147-A177-3AD203B41FA5}">
                      <a16:colId xmlns:a16="http://schemas.microsoft.com/office/drawing/2014/main" val="38535180"/>
                    </a:ext>
                  </a:extLst>
                </a:gridCol>
              </a:tblGrid>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246298248"/>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55906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86960467"/>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030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7538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Plushöjd våningsplan/</a:t>
                      </a:r>
                      <a:r>
                        <a:rPr lang="sv-SE" sz="1200" dirty="0" err="1">
                          <a:effectLst/>
                          <a:latin typeface="Calibri" panose="020F0502020204030204" pitchFamily="34" charset="0"/>
                          <a:ea typeface="Calibri" panose="020F0502020204030204" pitchFamily="34" charset="0"/>
                          <a:cs typeface="Calibri" panose="020F0502020204030204" pitchFamily="34" charset="0"/>
                        </a:rPr>
                        <a:t>markhöjd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+37,80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9776513"/>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DELOMRADE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TRAPPHUS 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130336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VANINGSDEL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för aktuellt utsnitt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55062533"/>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SYSTEM</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T.ex. värme, kyla, stomme. BSAB eller CoClass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440-INVÄNDIGA YTSKIKT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11144720"/>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RITNINGSKATEGORI</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Redovisningssätt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PLAN (SEKTION, DETALJ)</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850960"/>
                  </a:ext>
                </a:extLst>
              </a:tr>
              <a:tr h="420615">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SPECIFIKATION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Utförligare beskrivning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GOLV-MÖNSTERLÄGGNING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68567135"/>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Ritningens 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3091768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Handlingens/dokumentets original 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846731755"/>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DOKUMENTNUMMER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Handling/dokument nummer (filnamn utan extension)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A1-440-1-030-114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268416224"/>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 med i exempel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0870926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ANTAL 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 med i exempel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233664703"/>
                  </a:ext>
                </a:extLst>
              </a:tr>
            </a:tbl>
          </a:graphicData>
        </a:graphic>
      </p:graphicFrame>
      <p:sp>
        <p:nvSpPr>
          <p:cNvPr id="8" name="Rektangel 7">
            <a:extLst>
              <a:ext uri="{FF2B5EF4-FFF2-40B4-BE49-F238E27FC236}">
                <a16:creationId xmlns:a16="http://schemas.microsoft.com/office/drawing/2014/main" id="{6C0452D1-3CBA-4274-8770-A73CFA1EEBD5}"/>
              </a:ext>
            </a:extLst>
          </p:cNvPr>
          <p:cNvSpPr/>
          <p:nvPr/>
        </p:nvSpPr>
        <p:spPr>
          <a:xfrm>
            <a:off x="631876" y="5145816"/>
            <a:ext cx="962311"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A2CE34F1-1D5F-4241-9C09-995D8A75BCB1}"/>
              </a:ext>
            </a:extLst>
          </p:cNvPr>
          <p:cNvSpPr/>
          <p:nvPr/>
        </p:nvSpPr>
        <p:spPr>
          <a:xfrm>
            <a:off x="10026599" y="1967755"/>
            <a:ext cx="1931443" cy="2020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E476024-BF06-4F35-93F9-03B5B325DF6E}"/>
              </a:ext>
            </a:extLst>
          </p:cNvPr>
          <p:cNvSpPr/>
          <p:nvPr/>
        </p:nvSpPr>
        <p:spPr>
          <a:xfrm>
            <a:off x="631876" y="5364945"/>
            <a:ext cx="487661" cy="20211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11BFDE5-E0C6-4254-B197-C3217654BE32}"/>
              </a:ext>
            </a:extLst>
          </p:cNvPr>
          <p:cNvSpPr/>
          <p:nvPr/>
        </p:nvSpPr>
        <p:spPr>
          <a:xfrm>
            <a:off x="10024209" y="2170018"/>
            <a:ext cx="1931443" cy="22138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A8FFCFA-EFAD-4D01-A7CB-3C86A40A7989}"/>
              </a:ext>
            </a:extLst>
          </p:cNvPr>
          <p:cNvSpPr/>
          <p:nvPr/>
        </p:nvSpPr>
        <p:spPr>
          <a:xfrm>
            <a:off x="10024209" y="2398602"/>
            <a:ext cx="1931443" cy="2124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32C5FC78-7F75-47EA-9F13-1290DD3ACFC6}"/>
              </a:ext>
            </a:extLst>
          </p:cNvPr>
          <p:cNvSpPr/>
          <p:nvPr/>
        </p:nvSpPr>
        <p:spPr>
          <a:xfrm>
            <a:off x="10024209" y="2607499"/>
            <a:ext cx="1931443" cy="21731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EC33976-FD63-4ED6-9D92-18BAEF7D373C}"/>
              </a:ext>
            </a:extLst>
          </p:cNvPr>
          <p:cNvSpPr/>
          <p:nvPr/>
        </p:nvSpPr>
        <p:spPr>
          <a:xfrm>
            <a:off x="1594187" y="5136439"/>
            <a:ext cx="1873533"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964FED0-BC66-44E5-B4DE-7E65A8AFBCCD}"/>
              </a:ext>
            </a:extLst>
          </p:cNvPr>
          <p:cNvSpPr/>
          <p:nvPr/>
        </p:nvSpPr>
        <p:spPr>
          <a:xfrm>
            <a:off x="1119537" y="5365240"/>
            <a:ext cx="474650" cy="2117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EEB4399-0594-4A0C-ACF5-81C99E806F8A}"/>
              </a:ext>
            </a:extLst>
          </p:cNvPr>
          <p:cNvSpPr/>
          <p:nvPr/>
        </p:nvSpPr>
        <p:spPr>
          <a:xfrm>
            <a:off x="10024209" y="2814347"/>
            <a:ext cx="1931443" cy="2056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432C59D2-8544-4DBC-85E5-CC889CE75AE6}"/>
              </a:ext>
            </a:extLst>
          </p:cNvPr>
          <p:cNvSpPr/>
          <p:nvPr/>
        </p:nvSpPr>
        <p:spPr>
          <a:xfrm>
            <a:off x="631876" y="5574150"/>
            <a:ext cx="2835013" cy="2259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93B4B94A-35A0-42B8-BAE5-90DB3FF42DBA}"/>
              </a:ext>
            </a:extLst>
          </p:cNvPr>
          <p:cNvSpPr/>
          <p:nvPr/>
        </p:nvSpPr>
        <p:spPr>
          <a:xfrm>
            <a:off x="10024209" y="3015012"/>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36D6E479-410A-4FAA-AF44-A9587404D965}"/>
              </a:ext>
            </a:extLst>
          </p:cNvPr>
          <p:cNvSpPr/>
          <p:nvPr/>
        </p:nvSpPr>
        <p:spPr>
          <a:xfrm>
            <a:off x="10024209" y="3303687"/>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0" name="Rektangel 29">
            <a:extLst>
              <a:ext uri="{FF2B5EF4-FFF2-40B4-BE49-F238E27FC236}">
                <a16:creationId xmlns:a16="http://schemas.microsoft.com/office/drawing/2014/main" id="{1EE2EC15-517F-40C0-98FA-14405BD72018}"/>
              </a:ext>
            </a:extLst>
          </p:cNvPr>
          <p:cNvSpPr/>
          <p:nvPr/>
        </p:nvSpPr>
        <p:spPr>
          <a:xfrm>
            <a:off x="626100" y="6239290"/>
            <a:ext cx="2357814" cy="2834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44D9C711-5790-4E3A-BCE6-FF68AA883FC8}"/>
              </a:ext>
            </a:extLst>
          </p:cNvPr>
          <p:cNvSpPr/>
          <p:nvPr/>
        </p:nvSpPr>
        <p:spPr>
          <a:xfrm>
            <a:off x="10024195" y="3588337"/>
            <a:ext cx="1931443" cy="41518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2" name="Rektangel 31">
            <a:extLst>
              <a:ext uri="{FF2B5EF4-FFF2-40B4-BE49-F238E27FC236}">
                <a16:creationId xmlns:a16="http://schemas.microsoft.com/office/drawing/2014/main" id="{359A65C1-1D7B-4559-BD5F-7B65C344B183}"/>
              </a:ext>
            </a:extLst>
          </p:cNvPr>
          <p:cNvSpPr/>
          <p:nvPr/>
        </p:nvSpPr>
        <p:spPr>
          <a:xfrm>
            <a:off x="631876" y="5798894"/>
            <a:ext cx="2835013" cy="21917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C7431ACE-F759-4014-9AF3-A4FC8246D1C3}"/>
              </a:ext>
            </a:extLst>
          </p:cNvPr>
          <p:cNvSpPr/>
          <p:nvPr/>
        </p:nvSpPr>
        <p:spPr>
          <a:xfrm>
            <a:off x="10026600" y="3999217"/>
            <a:ext cx="1931443" cy="23153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A2C05A25-9CCD-479A-82D5-450FE9C0DC6C}"/>
              </a:ext>
            </a:extLst>
          </p:cNvPr>
          <p:cNvSpPr/>
          <p:nvPr/>
        </p:nvSpPr>
        <p:spPr>
          <a:xfrm>
            <a:off x="2503827" y="6017066"/>
            <a:ext cx="480088"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6421ECC2-567B-40A7-9957-63C677EFB3DE}"/>
              </a:ext>
            </a:extLst>
          </p:cNvPr>
          <p:cNvSpPr/>
          <p:nvPr/>
        </p:nvSpPr>
        <p:spPr>
          <a:xfrm>
            <a:off x="10024194" y="4439066"/>
            <a:ext cx="1931443" cy="285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A87CFA24-553A-4067-9BED-5148A4389E67}"/>
              </a:ext>
            </a:extLst>
          </p:cNvPr>
          <p:cNvSpPr/>
          <p:nvPr/>
        </p:nvSpPr>
        <p:spPr>
          <a:xfrm>
            <a:off x="2986802" y="6017389"/>
            <a:ext cx="480087"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7" name="Rektangel 36">
            <a:extLst>
              <a:ext uri="{FF2B5EF4-FFF2-40B4-BE49-F238E27FC236}">
                <a16:creationId xmlns:a16="http://schemas.microsoft.com/office/drawing/2014/main" id="{F1D19397-6C74-4383-8926-2EFF0E997652}"/>
              </a:ext>
            </a:extLst>
          </p:cNvPr>
          <p:cNvSpPr/>
          <p:nvPr/>
        </p:nvSpPr>
        <p:spPr>
          <a:xfrm>
            <a:off x="10029274" y="4224576"/>
            <a:ext cx="1931443" cy="2138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8" name="Rektangel 37">
            <a:extLst>
              <a:ext uri="{FF2B5EF4-FFF2-40B4-BE49-F238E27FC236}">
                <a16:creationId xmlns:a16="http://schemas.microsoft.com/office/drawing/2014/main" id="{5682AE16-D469-4B9B-8E72-E0CB94561A8A}"/>
              </a:ext>
            </a:extLst>
          </p:cNvPr>
          <p:cNvSpPr/>
          <p:nvPr/>
        </p:nvSpPr>
        <p:spPr>
          <a:xfrm>
            <a:off x="626100" y="6017388"/>
            <a:ext cx="1874839" cy="2256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0" name="Rektangel 39">
            <a:extLst>
              <a:ext uri="{FF2B5EF4-FFF2-40B4-BE49-F238E27FC236}">
                <a16:creationId xmlns:a16="http://schemas.microsoft.com/office/drawing/2014/main" id="{F9B207A9-B029-4D98-98CD-3F88D50FC815}"/>
              </a:ext>
            </a:extLst>
          </p:cNvPr>
          <p:cNvSpPr/>
          <p:nvPr/>
        </p:nvSpPr>
        <p:spPr>
          <a:xfrm>
            <a:off x="1594187" y="5355840"/>
            <a:ext cx="1872702" cy="2211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Rektangel 2">
            <a:extLst>
              <a:ext uri="{FF2B5EF4-FFF2-40B4-BE49-F238E27FC236}">
                <a16:creationId xmlns:a16="http://schemas.microsoft.com/office/drawing/2014/main" id="{9FF1F8F7-ADD1-43DA-8DBD-7DE106067962}"/>
              </a:ext>
            </a:extLst>
          </p:cNvPr>
          <p:cNvSpPr/>
          <p:nvPr/>
        </p:nvSpPr>
        <p:spPr>
          <a:xfrm>
            <a:off x="3745149" y="5274919"/>
            <a:ext cx="8152255" cy="584775"/>
          </a:xfrm>
          <a:prstGeom prst="rect">
            <a:avLst/>
          </a:prstGeom>
        </p:spPr>
        <p:txBody>
          <a:bodyPr wrap="square">
            <a:spAutoFit/>
          </a:bodyPr>
          <a:lstStyle/>
          <a:p>
            <a:r>
              <a:rPr lang="sv-SE" sz="1600" dirty="0"/>
              <a:t>Rekommenderar att </a:t>
            </a:r>
            <a:r>
              <a:rPr lang="sv-SE" sz="1600"/>
              <a:t>formateringen av </a:t>
            </a:r>
            <a:r>
              <a:rPr lang="sv-SE" sz="1600" dirty="0"/>
              <a:t>dokumentnumrets och filnamnets delar åtskiljs med bindestreck (-) enligt Svensk standard för ritningsnummer (SS32271:2016)</a:t>
            </a:r>
          </a:p>
        </p:txBody>
      </p:sp>
    </p:spTree>
    <p:extLst>
      <p:ext uri="{BB962C8B-B14F-4D97-AF65-F5344CB8AC3E}">
        <p14:creationId xmlns:p14="http://schemas.microsoft.com/office/powerpoint/2010/main" val="27183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6" grpId="0" animBg="1"/>
      <p:bldP spid="18" grpId="0" animBg="1"/>
      <p:bldP spid="19"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188981F-661E-4D53-92D0-6BAC0AAAF9BB}"/>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18. Fastighets- och 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630847" y="5130877"/>
            <a:ext cx="974035"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3" name="Tabell 2">
            <a:extLst>
              <a:ext uri="{FF2B5EF4-FFF2-40B4-BE49-F238E27FC236}">
                <a16:creationId xmlns:a16="http://schemas.microsoft.com/office/drawing/2014/main" id="{D0E02613-BC37-4B22-BDFF-821E2E224F66}"/>
              </a:ext>
            </a:extLst>
          </p:cNvPr>
          <p:cNvGraphicFramePr>
            <a:graphicFrameLocks noGrp="1"/>
          </p:cNvGraphicFramePr>
          <p:nvPr>
            <p:extLst>
              <p:ext uri="{D42A27DB-BD31-4B8C-83A1-F6EECF244321}">
                <p14:modId xmlns:p14="http://schemas.microsoft.com/office/powerpoint/2010/main" val="3430843987"/>
              </p:ext>
            </p:extLst>
          </p:nvPr>
        </p:nvGraphicFramePr>
        <p:xfrm>
          <a:off x="3699899" y="1724217"/>
          <a:ext cx="8075494" cy="3789891"/>
        </p:xfrm>
        <a:graphic>
          <a:graphicData uri="http://schemas.openxmlformats.org/drawingml/2006/table">
            <a:tbl>
              <a:tblPr firstRow="1" firstCol="1" bandRow="1"/>
              <a:tblGrid>
                <a:gridCol w="1139956">
                  <a:extLst>
                    <a:ext uri="{9D8B030D-6E8A-4147-A177-3AD203B41FA5}">
                      <a16:colId xmlns:a16="http://schemas.microsoft.com/office/drawing/2014/main" val="2943925146"/>
                    </a:ext>
                  </a:extLst>
                </a:gridCol>
                <a:gridCol w="1413163">
                  <a:extLst>
                    <a:ext uri="{9D8B030D-6E8A-4147-A177-3AD203B41FA5}">
                      <a16:colId xmlns:a16="http://schemas.microsoft.com/office/drawing/2014/main" val="1581703584"/>
                    </a:ext>
                  </a:extLst>
                </a:gridCol>
                <a:gridCol w="3879273">
                  <a:extLst>
                    <a:ext uri="{9D8B030D-6E8A-4147-A177-3AD203B41FA5}">
                      <a16:colId xmlns:a16="http://schemas.microsoft.com/office/drawing/2014/main" val="166388443"/>
                    </a:ext>
                  </a:extLst>
                </a:gridCol>
                <a:gridCol w="1643102">
                  <a:extLst>
                    <a:ext uri="{9D8B030D-6E8A-4147-A177-3AD203B41FA5}">
                      <a16:colId xmlns:a16="http://schemas.microsoft.com/office/drawing/2014/main" val="269449342"/>
                    </a:ext>
                  </a:extLst>
                </a:gridCol>
              </a:tblGrid>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1120070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SKOGSKARLEN 2</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41760710"/>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BJÖRNSTIGEN 87</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3881140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55906</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4533207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030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9678026"/>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Plushöjd våningsplan/markhöjd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0097513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ETAPP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205458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ANLAGGNINGSDEL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Anläggningsdel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Ej i 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944072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KONSTNR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Konstruktionsnummer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Ej i 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58107229"/>
                  </a:ext>
                </a:extLst>
              </a:tr>
              <a:tr h="47844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SOLNA, BERGSHAMRA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4781108"/>
                  </a:ext>
                </a:extLst>
              </a:tr>
            </a:tbl>
          </a:graphicData>
        </a:graphic>
      </p:graphicFrame>
      <p:sp>
        <p:nvSpPr>
          <p:cNvPr id="11" name="Rektangel 10">
            <a:extLst>
              <a:ext uri="{FF2B5EF4-FFF2-40B4-BE49-F238E27FC236}">
                <a16:creationId xmlns:a16="http://schemas.microsoft.com/office/drawing/2014/main" id="{B01500E5-6728-485A-ADB2-9A1ED819131E}"/>
              </a:ext>
            </a:extLst>
          </p:cNvPr>
          <p:cNvSpPr/>
          <p:nvPr/>
        </p:nvSpPr>
        <p:spPr>
          <a:xfrm>
            <a:off x="630848" y="5357734"/>
            <a:ext cx="483578"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591407" y="4037241"/>
            <a:ext cx="1877157"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630847" y="3777413"/>
            <a:ext cx="2837717" cy="2598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A90C850C-C6C4-492C-A9D1-C12F1659EB95}"/>
              </a:ext>
            </a:extLst>
          </p:cNvPr>
          <p:cNvSpPr/>
          <p:nvPr/>
        </p:nvSpPr>
        <p:spPr>
          <a:xfrm>
            <a:off x="10135931" y="2106903"/>
            <a:ext cx="1629524" cy="3381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55F2E96-A531-4CC2-8786-BD530063C0DA}"/>
              </a:ext>
            </a:extLst>
          </p:cNvPr>
          <p:cNvSpPr/>
          <p:nvPr/>
        </p:nvSpPr>
        <p:spPr>
          <a:xfrm>
            <a:off x="1592139" y="4264097"/>
            <a:ext cx="1877157"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EF36AA68-0DDF-4A42-826C-43EB6D6F3DC5}"/>
              </a:ext>
            </a:extLst>
          </p:cNvPr>
          <p:cNvSpPr/>
          <p:nvPr/>
        </p:nvSpPr>
        <p:spPr>
          <a:xfrm>
            <a:off x="1604882" y="5357297"/>
            <a:ext cx="1856101"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42D5E8CF-BD91-47AD-B8A5-82683D1C39BC}"/>
              </a:ext>
            </a:extLst>
          </p:cNvPr>
          <p:cNvSpPr/>
          <p:nvPr/>
        </p:nvSpPr>
        <p:spPr>
          <a:xfrm>
            <a:off x="10135931" y="2445026"/>
            <a:ext cx="1629524" cy="3826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C43A225-2944-4E40-A406-801484A56FF7}"/>
              </a:ext>
            </a:extLst>
          </p:cNvPr>
          <p:cNvSpPr/>
          <p:nvPr/>
        </p:nvSpPr>
        <p:spPr>
          <a:xfrm>
            <a:off x="10135931" y="2827712"/>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6A4671B-0B74-4102-BE92-3EA9FE22B3CD}"/>
              </a:ext>
            </a:extLst>
          </p:cNvPr>
          <p:cNvSpPr/>
          <p:nvPr/>
        </p:nvSpPr>
        <p:spPr>
          <a:xfrm>
            <a:off x="10135931" y="31920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396AE78-8EE9-48BE-99CA-2E87547CAEF4}"/>
              </a:ext>
            </a:extLst>
          </p:cNvPr>
          <p:cNvSpPr/>
          <p:nvPr/>
        </p:nvSpPr>
        <p:spPr>
          <a:xfrm>
            <a:off x="10135931" y="3556288"/>
            <a:ext cx="1629524" cy="3821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68B22505-0858-44F8-814C-664E2E8722ED}"/>
              </a:ext>
            </a:extLst>
          </p:cNvPr>
          <p:cNvSpPr/>
          <p:nvPr/>
        </p:nvSpPr>
        <p:spPr>
          <a:xfrm>
            <a:off x="10135931" y="39384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F3E975F0-CBC9-4646-B9CB-FE16B17B7CF1}"/>
              </a:ext>
            </a:extLst>
          </p:cNvPr>
          <p:cNvSpPr/>
          <p:nvPr/>
        </p:nvSpPr>
        <p:spPr>
          <a:xfrm>
            <a:off x="10135931" y="5026800"/>
            <a:ext cx="1629524" cy="48730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26D0964A-4569-46AF-A037-685575DE7332}"/>
              </a:ext>
            </a:extLst>
          </p:cNvPr>
          <p:cNvSpPr/>
          <p:nvPr/>
        </p:nvSpPr>
        <p:spPr>
          <a:xfrm>
            <a:off x="1597302" y="5130876"/>
            <a:ext cx="1863681" cy="22642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9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BC660799-A4D5-453B-963C-1560D2D5B84C}"/>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19. Fastighets- och 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649312" y="5145383"/>
            <a:ext cx="931573"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B01500E5-6728-485A-ADB2-9A1ED819131E}"/>
              </a:ext>
            </a:extLst>
          </p:cNvPr>
          <p:cNvSpPr/>
          <p:nvPr/>
        </p:nvSpPr>
        <p:spPr>
          <a:xfrm>
            <a:off x="649311" y="5369273"/>
            <a:ext cx="459027"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598097" y="4275212"/>
            <a:ext cx="1871523" cy="2230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649312" y="3771257"/>
            <a:ext cx="2820307" cy="28090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7" name="Tabell 6">
            <a:extLst>
              <a:ext uri="{FF2B5EF4-FFF2-40B4-BE49-F238E27FC236}">
                <a16:creationId xmlns:a16="http://schemas.microsoft.com/office/drawing/2014/main" id="{44CB16BE-1693-4855-98F2-A27001069780}"/>
              </a:ext>
            </a:extLst>
          </p:cNvPr>
          <p:cNvGraphicFramePr>
            <a:graphicFrameLocks noGrp="1"/>
          </p:cNvGraphicFramePr>
          <p:nvPr>
            <p:extLst>
              <p:ext uri="{D42A27DB-BD31-4B8C-83A1-F6EECF244321}">
                <p14:modId xmlns:p14="http://schemas.microsoft.com/office/powerpoint/2010/main" val="2488444911"/>
              </p:ext>
            </p:extLst>
          </p:nvPr>
        </p:nvGraphicFramePr>
        <p:xfrm>
          <a:off x="4183286" y="1597808"/>
          <a:ext cx="7087687" cy="4176712"/>
        </p:xfrm>
        <a:graphic>
          <a:graphicData uri="http://schemas.openxmlformats.org/drawingml/2006/table">
            <a:tbl>
              <a:tblPr firstRow="1" firstCol="1" bandRow="1"/>
              <a:tblGrid>
                <a:gridCol w="7087687">
                  <a:extLst>
                    <a:ext uri="{9D8B030D-6E8A-4147-A177-3AD203B41FA5}">
                      <a16:colId xmlns:a16="http://schemas.microsoft.com/office/drawing/2014/main" val="181950482"/>
                    </a:ext>
                  </a:extLst>
                </a:gridCol>
              </a:tblGrid>
              <a:tr h="4176712">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Organisatoriskt område, Flygplats, Sjukhusområde, Kommun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Fastighetsbeteckning enl. Lantmäteriet,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BYGGNADSVERK</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Byggnadsbeteckning enl. Lantmäteriet,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VÅNINGSPLAN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Anges lämpligen med tre tecken för att kunna särskilja halvplan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DELOMRÅDE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Del av byggnad eller anläggning, klartext eller baserat på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Adressplats</a:t>
                      </a:r>
                    </a:p>
                    <a:p>
                      <a:pPr>
                        <a:lnSpc>
                          <a:spcPct val="107000"/>
                        </a:lnSpc>
                        <a:spcAft>
                          <a:spcPts val="0"/>
                        </a:spcAft>
                      </a:pP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PLUSHÖJD</a:t>
                      </a:r>
                    </a:p>
                    <a:p>
                      <a:pPr marL="342900" lvl="0" indent="-342900">
                        <a:lnSpc>
                          <a:spcPct val="107000"/>
                        </a:lnSpc>
                        <a:spcAft>
                          <a:spcPts val="0"/>
                        </a:spcAft>
                        <a:buFont typeface="Symbol" panose="05050102010706020507" pitchFamily="18" charset="2"/>
                        <a:buChar char=""/>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Plusöjd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18" marR="55118" marT="0" marB="0">
                    <a:lnL>
                      <a:noFill/>
                    </a:lnL>
                    <a:lnR>
                      <a:noFill/>
                    </a:lnR>
                    <a:lnT>
                      <a:noFill/>
                    </a:lnT>
                    <a:lnB>
                      <a:noFill/>
                    </a:lnB>
                  </a:tcPr>
                </a:tc>
                <a:extLst>
                  <a:ext uri="{0D108BD9-81ED-4DB2-BD59-A6C34878D82A}">
                    <a16:rowId xmlns:a16="http://schemas.microsoft.com/office/drawing/2014/main" val="41108882"/>
                  </a:ext>
                </a:extLst>
              </a:tr>
            </a:tbl>
          </a:graphicData>
        </a:graphic>
      </p:graphicFrame>
      <p:sp>
        <p:nvSpPr>
          <p:cNvPr id="14" name="Rektangel 13">
            <a:extLst>
              <a:ext uri="{FF2B5EF4-FFF2-40B4-BE49-F238E27FC236}">
                <a16:creationId xmlns:a16="http://schemas.microsoft.com/office/drawing/2014/main" id="{D5549045-9F78-42B0-9A6A-11D2A32E3901}"/>
              </a:ext>
            </a:extLst>
          </p:cNvPr>
          <p:cNvSpPr/>
          <p:nvPr/>
        </p:nvSpPr>
        <p:spPr>
          <a:xfrm>
            <a:off x="1589674" y="5146220"/>
            <a:ext cx="1879946"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F48E740-9A15-469A-8D2A-965ADAB68330}"/>
              </a:ext>
            </a:extLst>
          </p:cNvPr>
          <p:cNvSpPr/>
          <p:nvPr/>
        </p:nvSpPr>
        <p:spPr>
          <a:xfrm>
            <a:off x="1598097" y="5369273"/>
            <a:ext cx="1871523"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7CD519FC-9618-4A9E-BDC0-31F4D3B36F65}"/>
              </a:ext>
            </a:extLst>
          </p:cNvPr>
          <p:cNvSpPr/>
          <p:nvPr/>
        </p:nvSpPr>
        <p:spPr>
          <a:xfrm>
            <a:off x="1598097" y="4052159"/>
            <a:ext cx="1871522" cy="2230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7C2A89F3-C543-4970-A725-B633F3DFCED0}"/>
              </a:ext>
            </a:extLst>
          </p:cNvPr>
          <p:cNvSpPr/>
          <p:nvPr/>
        </p:nvSpPr>
        <p:spPr>
          <a:xfrm>
            <a:off x="4183286" y="1597807"/>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41FC7EB-3081-413C-878B-E8CFEFF6EB93}"/>
              </a:ext>
            </a:extLst>
          </p:cNvPr>
          <p:cNvSpPr/>
          <p:nvPr/>
        </p:nvSpPr>
        <p:spPr>
          <a:xfrm>
            <a:off x="4183286" y="2197468"/>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45F46536-19F4-4BA8-88DC-454EAA8A5FD5}"/>
              </a:ext>
            </a:extLst>
          </p:cNvPr>
          <p:cNvSpPr/>
          <p:nvPr/>
        </p:nvSpPr>
        <p:spPr>
          <a:xfrm>
            <a:off x="4183286" y="2777194"/>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0018DC97-2AAA-44EE-8559-7210575D4431}"/>
              </a:ext>
            </a:extLst>
          </p:cNvPr>
          <p:cNvSpPr/>
          <p:nvPr/>
        </p:nvSpPr>
        <p:spPr>
          <a:xfrm>
            <a:off x="4183286" y="335692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FF9444AB-029C-417B-A385-C9C28D97D9B0}"/>
              </a:ext>
            </a:extLst>
          </p:cNvPr>
          <p:cNvSpPr/>
          <p:nvPr/>
        </p:nvSpPr>
        <p:spPr>
          <a:xfrm>
            <a:off x="4183286" y="394090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0E250EF-ECBF-4B8A-ABFC-7447386821E2}"/>
              </a:ext>
            </a:extLst>
          </p:cNvPr>
          <p:cNvSpPr/>
          <p:nvPr/>
        </p:nvSpPr>
        <p:spPr>
          <a:xfrm>
            <a:off x="4183286" y="452488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825D5-B4C4-4B2A-887E-A42476D7DA8E}"/>
              </a:ext>
            </a:extLst>
          </p:cNvPr>
          <p:cNvSpPr/>
          <p:nvPr/>
        </p:nvSpPr>
        <p:spPr>
          <a:xfrm>
            <a:off x="4183286" y="510886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432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ulflas\AppData\Local\Temp\SNAGHTML7fc23be.PNG">
            <a:extLst>
              <a:ext uri="{FF2B5EF4-FFF2-40B4-BE49-F238E27FC236}">
                <a16:creationId xmlns:a16="http://schemas.microsoft.com/office/drawing/2014/main" id="{34B87084-593A-41F4-8F48-D3ADDFD5B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95" y="1961899"/>
            <a:ext cx="2695575" cy="4791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 11">
            <a:extLst>
              <a:ext uri="{FF2B5EF4-FFF2-40B4-BE49-F238E27FC236}">
                <a16:creationId xmlns:a16="http://schemas.microsoft.com/office/drawing/2014/main" id="{557C7838-A8EE-4251-B867-3A452C1E83EA}"/>
              </a:ext>
            </a:extLst>
          </p:cNvPr>
          <p:cNvGrpSpPr/>
          <p:nvPr/>
        </p:nvGrpSpPr>
        <p:grpSpPr>
          <a:xfrm>
            <a:off x="462062" y="1337467"/>
            <a:ext cx="2695575" cy="4791075"/>
            <a:chOff x="7939360" y="256305"/>
            <a:chExt cx="2695575" cy="4791075"/>
          </a:xfrm>
        </p:grpSpPr>
        <p:pic>
          <p:nvPicPr>
            <p:cNvPr id="1028" name="Picture 4" descr="C:\Users\seulflas\AppData\Local\Temp\SNAGHTML7fc917c.PNG">
              <a:extLst>
                <a:ext uri="{FF2B5EF4-FFF2-40B4-BE49-F238E27FC236}">
                  <a16:creationId xmlns:a16="http://schemas.microsoft.com/office/drawing/2014/main" id="{EAB97BAD-EDBE-40E2-96DC-DA78EC28D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360" y="256305"/>
              <a:ext cx="2695575" cy="47910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C467DC7-0A9D-419E-9783-BCC99796D833}"/>
                </a:ext>
              </a:extLst>
            </p:cNvPr>
            <p:cNvPicPr>
              <a:picLocks noChangeAspect="1"/>
            </p:cNvPicPr>
            <p:nvPr/>
          </p:nvPicPr>
          <p:blipFill>
            <a:blip r:embed="rId5"/>
            <a:stretch>
              <a:fillRect/>
            </a:stretch>
          </p:blipFill>
          <p:spPr>
            <a:xfrm>
              <a:off x="8012859" y="2226600"/>
              <a:ext cx="2352681" cy="744864"/>
            </a:xfrm>
            <a:prstGeom prst="rect">
              <a:avLst/>
            </a:prstGeom>
          </p:spPr>
        </p:pic>
      </p:gr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20. Förändring mot tidigare namnrutor </a:t>
            </a:r>
            <a:br>
              <a:rPr lang="sv-SE" dirty="0"/>
            </a:br>
            <a:r>
              <a:rPr lang="sv-SE" sz="1800" b="0" dirty="0">
                <a:solidFill>
                  <a:schemeClr val="bg1"/>
                </a:solidFill>
              </a:rPr>
              <a:t>Information som </a:t>
            </a:r>
            <a:r>
              <a:rPr lang="sv-SE" sz="1800" b="0" u="sng" dirty="0">
                <a:solidFill>
                  <a:schemeClr val="bg1"/>
                </a:solidFill>
              </a:rPr>
              <a:t>utgår</a:t>
            </a:r>
            <a:r>
              <a:rPr lang="sv-SE" sz="1800" b="0" dirty="0">
                <a:solidFill>
                  <a:schemeClr val="bg1"/>
                </a:solidFill>
              </a:rPr>
              <a:t> från tidigare vanligt förekommande namnruta</a:t>
            </a:r>
          </a:p>
        </p:txBody>
      </p:sp>
      <p:sp>
        <p:nvSpPr>
          <p:cNvPr id="17" name="Rektangel 16">
            <a:extLst>
              <a:ext uri="{FF2B5EF4-FFF2-40B4-BE49-F238E27FC236}">
                <a16:creationId xmlns:a16="http://schemas.microsoft.com/office/drawing/2014/main" id="{99BD3898-03DF-4F61-81E9-1E3ADFD8A67B}"/>
              </a:ext>
            </a:extLst>
          </p:cNvPr>
          <p:cNvSpPr/>
          <p:nvPr/>
        </p:nvSpPr>
        <p:spPr>
          <a:xfrm>
            <a:off x="3488061" y="4120788"/>
            <a:ext cx="3427343" cy="543162"/>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Kontaktuppgifter övriga projektörer: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Ansvarig projektör (inte en adresslista)</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21">
            <a:extLst>
              <a:ext uri="{FF2B5EF4-FFF2-40B4-BE49-F238E27FC236}">
                <a16:creationId xmlns:a16="http://schemas.microsoft.com/office/drawing/2014/main" id="{69243BE3-6D59-43C7-9410-90BA081512DA}"/>
              </a:ext>
            </a:extLst>
          </p:cNvPr>
          <p:cNvSpPr/>
          <p:nvPr/>
        </p:nvSpPr>
        <p:spPr>
          <a:xfrm>
            <a:off x="493834" y="2047770"/>
            <a:ext cx="2593061" cy="48913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E485CF37-BC38-4946-864D-F854162B9D81}"/>
              </a:ext>
            </a:extLst>
          </p:cNvPr>
          <p:cNvSpPr/>
          <p:nvPr/>
        </p:nvSpPr>
        <p:spPr>
          <a:xfrm>
            <a:off x="493835" y="4067491"/>
            <a:ext cx="2593061" cy="6253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E9F0C-5473-478A-B67F-8AF9BF2E08CD}"/>
              </a:ext>
            </a:extLst>
          </p:cNvPr>
          <p:cNvSpPr/>
          <p:nvPr/>
        </p:nvSpPr>
        <p:spPr>
          <a:xfrm>
            <a:off x="517429" y="5156869"/>
            <a:ext cx="2569467" cy="6253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752B85C3-1140-4221-956D-971F4C278485}"/>
              </a:ext>
            </a:extLst>
          </p:cNvPr>
          <p:cNvSpPr/>
          <p:nvPr/>
        </p:nvSpPr>
        <p:spPr>
          <a:xfrm>
            <a:off x="3488061" y="4872899"/>
            <a:ext cx="5126934" cy="773673"/>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Inga fritextrader: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All beskrivande information är kopplad till ett</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eget metadata </a:t>
            </a:r>
            <a:r>
              <a:rPr lang="sv-SE" sz="1400" dirty="0">
                <a:latin typeface="Calibri" panose="020F0502020204030204" pitchFamily="34" charset="0"/>
                <a:cs typeface="Times New Roman" panose="02020603050405020304" pitchFamily="18" charset="0"/>
              </a:rPr>
              <a:t>(inga fria tolkningar av Innrad1, Innrad2…) </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ktangel 25">
            <a:extLst>
              <a:ext uri="{FF2B5EF4-FFF2-40B4-BE49-F238E27FC236}">
                <a16:creationId xmlns:a16="http://schemas.microsoft.com/office/drawing/2014/main" id="{230601A1-6668-4F16-8FF6-A6E8DFFA27D6}"/>
              </a:ext>
            </a:extLst>
          </p:cNvPr>
          <p:cNvSpPr/>
          <p:nvPr/>
        </p:nvSpPr>
        <p:spPr>
          <a:xfrm>
            <a:off x="3498609" y="2062175"/>
            <a:ext cx="3795091" cy="523220"/>
          </a:xfrm>
          <a:prstGeom prst="rect">
            <a:avLst/>
          </a:prstGeom>
        </p:spPr>
        <p:txBody>
          <a:bodyPr wrap="square">
            <a:spAutoFit/>
          </a:bodyPr>
          <a:lstStyle/>
          <a:p>
            <a:pPr>
              <a:spcAft>
                <a:spcPts val="0"/>
              </a:spcAft>
            </a:pPr>
            <a:r>
              <a:rPr lang="sv-SE" sz="1400" b="1" dirty="0">
                <a:latin typeface="Calibri" panose="020F0502020204030204" pitchFamily="34" charset="0"/>
                <a:ea typeface="Calibri" panose="020F0502020204030204" pitchFamily="34" charset="0"/>
                <a:cs typeface="Times New Roman" panose="02020603050405020304" pitchFamily="18" charset="0"/>
              </a:rPr>
              <a:t>Ändringar och PM-förteckning:</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Ingår numera i namnruta (inga lösa texter)</a:t>
            </a:r>
          </a:p>
        </p:txBody>
      </p:sp>
      <p:sp>
        <p:nvSpPr>
          <p:cNvPr id="14" name="Förbudstecken 13">
            <a:extLst>
              <a:ext uri="{FF2B5EF4-FFF2-40B4-BE49-F238E27FC236}">
                <a16:creationId xmlns:a16="http://schemas.microsoft.com/office/drawing/2014/main" id="{1C566F68-3CAF-4D14-AA25-DCB8619A6C7B}"/>
              </a:ext>
            </a:extLst>
          </p:cNvPr>
          <p:cNvSpPr/>
          <p:nvPr/>
        </p:nvSpPr>
        <p:spPr>
          <a:xfrm>
            <a:off x="1615822" y="2081734"/>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53995C37-2786-4DB1-956C-10818259F527}"/>
              </a:ext>
            </a:extLst>
          </p:cNvPr>
          <p:cNvSpPr/>
          <p:nvPr/>
        </p:nvSpPr>
        <p:spPr>
          <a:xfrm>
            <a:off x="516879" y="5783529"/>
            <a:ext cx="836920" cy="3070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Förbudstecken 17">
            <a:extLst>
              <a:ext uri="{FF2B5EF4-FFF2-40B4-BE49-F238E27FC236}">
                <a16:creationId xmlns:a16="http://schemas.microsoft.com/office/drawing/2014/main" id="{D7751BED-320F-465A-8F4F-160900016A45}"/>
              </a:ext>
            </a:extLst>
          </p:cNvPr>
          <p:cNvSpPr/>
          <p:nvPr/>
        </p:nvSpPr>
        <p:spPr>
          <a:xfrm>
            <a:off x="1642698" y="5247786"/>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Förbudstecken 18">
            <a:extLst>
              <a:ext uri="{FF2B5EF4-FFF2-40B4-BE49-F238E27FC236}">
                <a16:creationId xmlns:a16="http://schemas.microsoft.com/office/drawing/2014/main" id="{9914B496-7437-493F-94F0-12EA3E33FAB7}"/>
              </a:ext>
            </a:extLst>
          </p:cNvPr>
          <p:cNvSpPr/>
          <p:nvPr/>
        </p:nvSpPr>
        <p:spPr>
          <a:xfrm>
            <a:off x="1642698" y="4184374"/>
            <a:ext cx="424313" cy="39381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0" name="Rak koppling 19">
            <a:extLst>
              <a:ext uri="{FF2B5EF4-FFF2-40B4-BE49-F238E27FC236}">
                <a16:creationId xmlns:a16="http://schemas.microsoft.com/office/drawing/2014/main" id="{853FB5A7-82F9-454D-A95B-CF64DD906278}"/>
              </a:ext>
            </a:extLst>
          </p:cNvPr>
          <p:cNvCxnSpPr>
            <a:cxnSpLocks/>
            <a:stCxn id="22" idx="3"/>
          </p:cNvCxnSpPr>
          <p:nvPr/>
        </p:nvCxnSpPr>
        <p:spPr>
          <a:xfrm flipV="1">
            <a:off x="3086895" y="2286947"/>
            <a:ext cx="405933" cy="5392"/>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7AC14CA-1445-4A45-9BF5-9508D17E9D13}"/>
              </a:ext>
            </a:extLst>
          </p:cNvPr>
          <p:cNvCxnSpPr>
            <a:cxnSpLocks/>
          </p:cNvCxnSpPr>
          <p:nvPr/>
        </p:nvCxnSpPr>
        <p:spPr>
          <a:xfrm>
            <a:off x="3086895" y="4363790"/>
            <a:ext cx="405933"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FA211331-5D4E-4DB0-B241-3371AD15E181}"/>
              </a:ext>
            </a:extLst>
          </p:cNvPr>
          <p:cNvSpPr/>
          <p:nvPr/>
        </p:nvSpPr>
        <p:spPr>
          <a:xfrm>
            <a:off x="3495624" y="5646934"/>
            <a:ext cx="5293363" cy="574581"/>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Skala + Format</a:t>
            </a:r>
            <a:br>
              <a:rPr lang="sv-SE" sz="1400" b="1"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1:100 och A1 (endast </a:t>
            </a:r>
            <a:r>
              <a:rPr lang="sv-SE" sz="1400" dirty="0" err="1">
                <a:latin typeface="Calibri" panose="020F0502020204030204" pitchFamily="34" charset="0"/>
                <a:ea typeface="Calibri" panose="020F0502020204030204" pitchFamily="34" charset="0"/>
                <a:cs typeface="Times New Roman" panose="02020603050405020304" pitchFamily="18" charset="0"/>
              </a:rPr>
              <a:t>oginalskala</a:t>
            </a:r>
            <a:r>
              <a:rPr lang="sv-SE" sz="1400" dirty="0">
                <a:latin typeface="Calibri" panose="020F0502020204030204" pitchFamily="34" charset="0"/>
                <a:ea typeface="Calibri" panose="020F0502020204030204" pitchFamily="34" charset="0"/>
                <a:cs typeface="Times New Roman" panose="02020603050405020304" pitchFamily="18" charset="0"/>
              </a:rPr>
              <a:t> och format för dokumentet</a:t>
            </a:r>
            <a:r>
              <a:rPr lang="sv-SE" sz="1600" dirty="0">
                <a:latin typeface="Calibri" panose="020F0502020204030204" pitchFamily="34" charset="0"/>
                <a:ea typeface="Calibri" panose="020F0502020204030204" pitchFamily="34" charset="0"/>
                <a:cs typeface="Times New Roman" panose="02020603050405020304" pitchFamily="18" charset="0"/>
              </a:rPr>
              <a:t>)</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Rak koppling 27">
            <a:extLst>
              <a:ext uri="{FF2B5EF4-FFF2-40B4-BE49-F238E27FC236}">
                <a16:creationId xmlns:a16="http://schemas.microsoft.com/office/drawing/2014/main" id="{43D54F35-EA90-4C59-B761-E530BDFEA608}"/>
              </a:ext>
            </a:extLst>
          </p:cNvPr>
          <p:cNvCxnSpPr>
            <a:cxnSpLocks/>
          </p:cNvCxnSpPr>
          <p:nvPr/>
        </p:nvCxnSpPr>
        <p:spPr>
          <a:xfrm flipV="1">
            <a:off x="3086895" y="5255772"/>
            <a:ext cx="405933" cy="4923"/>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B4E53F88-7EB2-49D9-AB00-765D82473306}"/>
              </a:ext>
            </a:extLst>
          </p:cNvPr>
          <p:cNvCxnSpPr>
            <a:cxnSpLocks/>
          </p:cNvCxnSpPr>
          <p:nvPr/>
        </p:nvCxnSpPr>
        <p:spPr>
          <a:xfrm flipV="1">
            <a:off x="1356595" y="5928463"/>
            <a:ext cx="2139029" cy="11524"/>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pic>
        <p:nvPicPr>
          <p:cNvPr id="43" name="Bildobjekt 42">
            <a:extLst>
              <a:ext uri="{FF2B5EF4-FFF2-40B4-BE49-F238E27FC236}">
                <a16:creationId xmlns:a16="http://schemas.microsoft.com/office/drawing/2014/main" id="{5C949632-FC7B-4662-A900-757AAB0629B9}"/>
              </a:ext>
            </a:extLst>
          </p:cNvPr>
          <p:cNvPicPr/>
          <p:nvPr/>
        </p:nvPicPr>
        <p:blipFill rotWithShape="1">
          <a:blip r:embed="rId6"/>
          <a:srcRect/>
          <a:stretch/>
        </p:blipFill>
        <p:spPr>
          <a:xfrm>
            <a:off x="9304768" y="2041977"/>
            <a:ext cx="2426262" cy="4140822"/>
          </a:xfrm>
          <a:prstGeom prst="rect">
            <a:avLst/>
          </a:prstGeom>
        </p:spPr>
      </p:pic>
      <p:sp>
        <p:nvSpPr>
          <p:cNvPr id="30" name="Rektangel 29">
            <a:extLst>
              <a:ext uri="{FF2B5EF4-FFF2-40B4-BE49-F238E27FC236}">
                <a16:creationId xmlns:a16="http://schemas.microsoft.com/office/drawing/2014/main" id="{4D202CCE-4D54-4294-8FE4-AC53E7C3EF21}"/>
              </a:ext>
            </a:extLst>
          </p:cNvPr>
          <p:cNvSpPr/>
          <p:nvPr/>
        </p:nvSpPr>
        <p:spPr>
          <a:xfrm>
            <a:off x="9336000" y="2536907"/>
            <a:ext cx="2362166" cy="1815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8FC51CBB-8431-4941-96D8-2642A6E19266}"/>
              </a:ext>
            </a:extLst>
          </p:cNvPr>
          <p:cNvSpPr/>
          <p:nvPr/>
        </p:nvSpPr>
        <p:spPr>
          <a:xfrm>
            <a:off x="11296800" y="5939987"/>
            <a:ext cx="401365" cy="2302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Frihandsfigur: Form 1">
            <a:extLst>
              <a:ext uri="{FF2B5EF4-FFF2-40B4-BE49-F238E27FC236}">
                <a16:creationId xmlns:a16="http://schemas.microsoft.com/office/drawing/2014/main" id="{E4ACD8EC-C613-4247-A9E4-8F43F19DE7FF}"/>
              </a:ext>
            </a:extLst>
          </p:cNvPr>
          <p:cNvSpPr/>
          <p:nvPr/>
        </p:nvSpPr>
        <p:spPr>
          <a:xfrm>
            <a:off x="9336000" y="5390625"/>
            <a:ext cx="2362165" cy="555706"/>
          </a:xfrm>
          <a:custGeom>
            <a:avLst/>
            <a:gdLst>
              <a:gd name="connsiteX0" fmla="*/ 2823 w 2494845"/>
              <a:gd name="connsiteY0" fmla="*/ 0 h 567267"/>
              <a:gd name="connsiteX1" fmla="*/ 2494845 w 2494845"/>
              <a:gd name="connsiteY1" fmla="*/ 5645 h 567267"/>
              <a:gd name="connsiteX2" fmla="*/ 2492023 w 2494845"/>
              <a:gd name="connsiteY2" fmla="*/ 381000 h 567267"/>
              <a:gd name="connsiteX3" fmla="*/ 1648178 w 2494845"/>
              <a:gd name="connsiteY3" fmla="*/ 378178 h 567267"/>
              <a:gd name="connsiteX4" fmla="*/ 1648178 w 2494845"/>
              <a:gd name="connsiteY4" fmla="*/ 567267 h 567267"/>
              <a:gd name="connsiteX5" fmla="*/ 0 w 2494845"/>
              <a:gd name="connsiteY5" fmla="*/ 564445 h 567267"/>
              <a:gd name="connsiteX6" fmla="*/ 2823 w 2494845"/>
              <a:gd name="connsiteY6" fmla="*/ 0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5" h="567267">
                <a:moveTo>
                  <a:pt x="2823" y="0"/>
                </a:moveTo>
                <a:lnTo>
                  <a:pt x="2494845" y="5645"/>
                </a:lnTo>
                <a:cubicBezTo>
                  <a:pt x="2493904" y="130763"/>
                  <a:pt x="2492964" y="255882"/>
                  <a:pt x="2492023" y="381000"/>
                </a:cubicBezTo>
                <a:lnTo>
                  <a:pt x="1648178" y="378178"/>
                </a:lnTo>
                <a:lnTo>
                  <a:pt x="1648178" y="567267"/>
                </a:lnTo>
                <a:lnTo>
                  <a:pt x="0" y="564445"/>
                </a:lnTo>
                <a:lnTo>
                  <a:pt x="2823" y="0"/>
                </a:lnTo>
                <a:close/>
              </a:path>
            </a:pathLst>
          </a:cu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26CC6C74-A157-46CE-B8AD-B1F4696F9ACF}"/>
              </a:ext>
            </a:extLst>
          </p:cNvPr>
          <p:cNvSpPr/>
          <p:nvPr/>
        </p:nvSpPr>
        <p:spPr>
          <a:xfrm>
            <a:off x="10896000" y="5764800"/>
            <a:ext cx="802165" cy="1815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Förbudstecken 14">
            <a:extLst>
              <a:ext uri="{FF2B5EF4-FFF2-40B4-BE49-F238E27FC236}">
                <a16:creationId xmlns:a16="http://schemas.microsoft.com/office/drawing/2014/main" id="{7BF7F2AC-E01C-4F61-A4E7-B7E2653903F2}"/>
              </a:ext>
            </a:extLst>
          </p:cNvPr>
          <p:cNvSpPr/>
          <p:nvPr/>
        </p:nvSpPr>
        <p:spPr>
          <a:xfrm>
            <a:off x="1053107" y="5842875"/>
            <a:ext cx="194864" cy="19963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E66BE44D-0354-42E1-8FED-5709122A61B8}"/>
              </a:ext>
            </a:extLst>
          </p:cNvPr>
          <p:cNvSpPr/>
          <p:nvPr/>
        </p:nvSpPr>
        <p:spPr>
          <a:xfrm>
            <a:off x="9241959" y="1689916"/>
            <a:ext cx="2072975"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Nya namnrutan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ktangel 34">
            <a:extLst>
              <a:ext uri="{FF2B5EF4-FFF2-40B4-BE49-F238E27FC236}">
                <a16:creationId xmlns:a16="http://schemas.microsoft.com/office/drawing/2014/main" id="{B56B6F56-6013-460E-B11D-7EE4AF47C0A8}"/>
              </a:ext>
            </a:extLst>
          </p:cNvPr>
          <p:cNvSpPr/>
          <p:nvPr/>
        </p:nvSpPr>
        <p:spPr>
          <a:xfrm>
            <a:off x="451907" y="1678147"/>
            <a:ext cx="2906898"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Vanligt förekommande:</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ktangel 31">
            <a:extLst>
              <a:ext uri="{FF2B5EF4-FFF2-40B4-BE49-F238E27FC236}">
                <a16:creationId xmlns:a16="http://schemas.microsoft.com/office/drawing/2014/main" id="{2AF04F9F-C958-4D47-A8B6-25F608385FD5}"/>
              </a:ext>
            </a:extLst>
          </p:cNvPr>
          <p:cNvSpPr/>
          <p:nvPr/>
        </p:nvSpPr>
        <p:spPr>
          <a:xfrm>
            <a:off x="9336000" y="4644049"/>
            <a:ext cx="2362165" cy="37195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5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animBg="1"/>
      <p:bldP spid="25" grpId="0"/>
      <p:bldP spid="26" grpId="0"/>
      <p:bldP spid="14" grpId="0" animBg="1"/>
      <p:bldP spid="16" grpId="0" animBg="1"/>
      <p:bldP spid="18" grpId="0" animBg="1"/>
      <p:bldP spid="19" grpId="0" animBg="1"/>
      <p:bldP spid="27" grpId="0"/>
      <p:bldP spid="30" grpId="0" animBg="1"/>
      <p:bldP spid="31" grpId="0" animBg="1"/>
      <p:bldP spid="2" grpId="0" animBg="1"/>
      <p:bldP spid="33" grpId="0" animBg="1"/>
      <p:bldP spid="15"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 till andra anvisningar och standarder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49CDC796-CA1F-4B78-8FD6-A01EC5A083A5}"/>
              </a:ext>
            </a:extLst>
          </p:cNvPr>
          <p:cNvSpPr txBox="1">
            <a:spLocks/>
          </p:cNvSpPr>
          <p:nvPr/>
        </p:nvSpPr>
        <p:spPr bwMode="auto">
          <a:xfrm>
            <a:off x="287946" y="1597808"/>
            <a:ext cx="11487448" cy="4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None/>
            </a:pPr>
            <a:r>
              <a:rPr lang="sv-SE" sz="1600" dirty="0"/>
              <a:t>BEAst Namnruta och tillhörande mallar är fritt tillgängliga via BEAst webbsida. Framtagen genom BEAst, Byggbranschens Elektroniska Affärsstandard med stöd av SBUF, Svenska Byggbranschen Utvecklingsfond.</a:t>
            </a:r>
            <a:br>
              <a:rPr lang="sv-SE" sz="1600" dirty="0"/>
            </a:br>
            <a:br>
              <a:rPr lang="sv-SE" sz="1600" dirty="0"/>
            </a:br>
            <a:r>
              <a:rPr lang="sv-SE" sz="1400" b="1" dirty="0"/>
              <a:t>Standarder, anvisningar och guider:  </a:t>
            </a:r>
          </a:p>
          <a:p>
            <a:pPr marL="0" indent="0">
              <a:spcBef>
                <a:spcPts val="300"/>
              </a:spcBef>
              <a:buNone/>
              <a:tabLst>
                <a:tab pos="4391025" algn="l"/>
              </a:tabLst>
            </a:pPr>
            <a:r>
              <a:rPr lang="sv-SE" sz="1400" dirty="0"/>
              <a:t>BEAst Effektivare granskning 		Standardisering av granskningskommentarer och granskningsprocessen</a:t>
            </a:r>
            <a:br>
              <a:rPr lang="sv-SE" sz="1400" dirty="0"/>
            </a:br>
            <a:r>
              <a:rPr lang="sv-SE" sz="1400" dirty="0"/>
              <a:t>BEAst PDF </a:t>
            </a:r>
            <a:r>
              <a:rPr lang="sv-SE" sz="1400" dirty="0" err="1"/>
              <a:t>Guidelines</a:t>
            </a:r>
            <a:r>
              <a:rPr lang="sv-SE" sz="1400" dirty="0"/>
              <a:t> 		Anvisning för tekniskt rätt innehåll vid PDF export</a:t>
            </a:r>
            <a:br>
              <a:rPr lang="sv-SE" sz="1400" dirty="0"/>
            </a:br>
            <a:r>
              <a:rPr lang="sv-SE" sz="1400" dirty="0"/>
              <a:t>BEAst Hänvisningar i handlingar 		Anvisning för enklare navigering och snabbare åtkomst till handlingar</a:t>
            </a:r>
            <a:br>
              <a:rPr lang="sv-SE" sz="1400" dirty="0"/>
            </a:br>
            <a:r>
              <a:rPr lang="sv-SE" sz="1400" dirty="0"/>
              <a:t>BEAst Namnruta – Anläggning 		Namnruta med metadata enligt BEAst Namnruta – Termlista och metadata </a:t>
            </a:r>
            <a:br>
              <a:rPr lang="sv-SE" sz="1400" dirty="0"/>
            </a:br>
            <a:r>
              <a:rPr lang="sv-SE" sz="1400" dirty="0"/>
              <a:t>BEAst Namnruta – Byggnad		Namnruta med metadata enligt BEAst Namnruta – Termlista och metadata </a:t>
            </a:r>
            <a:br>
              <a:rPr lang="sv-SE" sz="1400" dirty="0"/>
            </a:br>
            <a:r>
              <a:rPr lang="sv-SE" sz="1400" dirty="0"/>
              <a:t>BEAst Namnruta – Termlista och metadata  		Metadata och egenskaper till dokument för lagring på dokumentplattformar</a:t>
            </a:r>
            <a:br>
              <a:rPr lang="sv-SE" sz="1400" dirty="0"/>
            </a:br>
            <a:r>
              <a:rPr lang="sv-SE" sz="1400" dirty="0"/>
              <a:t>BEAst Namnruta – Angivning av Handling och Status		Hantering av Handling och Status med förklarande exempel</a:t>
            </a:r>
            <a:br>
              <a:rPr lang="sv-SE" sz="1400" dirty="0"/>
            </a:br>
            <a:r>
              <a:rPr lang="sv-SE" sz="1400" dirty="0"/>
              <a:t>BEAst Handlingsförteckning		Mall för handlingsförteckning att anpassa med egen logga</a:t>
            </a:r>
            <a:br>
              <a:rPr lang="sv-SE" sz="1400" dirty="0"/>
            </a:br>
            <a:br>
              <a:rPr lang="sv-SE" sz="1400" dirty="0">
                <a:solidFill>
                  <a:srgbClr val="000000"/>
                </a:solidFill>
              </a:rPr>
            </a:br>
            <a:r>
              <a:rPr lang="sv-SE" sz="1400" b="1" dirty="0">
                <a:solidFill>
                  <a:srgbClr val="000000"/>
                </a:solidFill>
              </a:rPr>
              <a:t>Standarder: </a:t>
            </a:r>
          </a:p>
          <a:p>
            <a:pPr marL="0" indent="0">
              <a:spcBef>
                <a:spcPts val="300"/>
              </a:spcBef>
              <a:buNone/>
            </a:pPr>
            <a:r>
              <a:rPr lang="sv-SE" sz="1400" dirty="0">
                <a:solidFill>
                  <a:srgbClr val="000000"/>
                </a:solidFill>
              </a:rPr>
              <a:t>SIS 		SS 32201-2011		Handlingar i bygg och förvaltningsprocessen</a:t>
            </a:r>
            <a:br>
              <a:rPr lang="sv-SE" sz="1400" dirty="0">
                <a:solidFill>
                  <a:srgbClr val="000000"/>
                </a:solidFill>
              </a:rPr>
            </a:br>
            <a:r>
              <a:rPr lang="sv-SE" sz="1400" dirty="0">
                <a:solidFill>
                  <a:srgbClr val="000000"/>
                </a:solidFill>
              </a:rPr>
              <a:t>SIS 		SS 32206-2008 		Byggdokument, ändringar</a:t>
            </a:r>
            <a:br>
              <a:rPr lang="sv-SE" sz="1400" dirty="0">
                <a:solidFill>
                  <a:srgbClr val="000000"/>
                </a:solidFill>
              </a:rPr>
            </a:br>
            <a:r>
              <a:rPr lang="sv-SE" sz="1400" dirty="0">
                <a:solidFill>
                  <a:srgbClr val="000000"/>
                </a:solidFill>
              </a:rPr>
              <a:t>SIS 		SS 32266-2008 		Byggdokument, angivning av status</a:t>
            </a:r>
            <a:br>
              <a:rPr lang="sv-SE" sz="1400" dirty="0">
                <a:solidFill>
                  <a:srgbClr val="000000"/>
                </a:solidFill>
              </a:rPr>
            </a:br>
            <a:r>
              <a:rPr lang="sv-SE" sz="1400" dirty="0">
                <a:solidFill>
                  <a:srgbClr val="000000"/>
                </a:solidFill>
              </a:rPr>
              <a:t>SIS 		SS 32271-2016 		Byggritningar, ritningsnumrering</a:t>
            </a:r>
            <a:br>
              <a:rPr lang="sv-SE" sz="1400" dirty="0">
                <a:solidFill>
                  <a:srgbClr val="000000"/>
                </a:solidFill>
              </a:rPr>
            </a:br>
            <a:r>
              <a:rPr lang="sv-SE" sz="1400" dirty="0">
                <a:solidFill>
                  <a:srgbClr val="000000"/>
                </a:solidFill>
              </a:rPr>
              <a:t>SIS 		SS-EN-ISO 5457 A1 2010 	Storlekar och utformning av ritningsblanketter</a:t>
            </a:r>
            <a:br>
              <a:rPr lang="sv-SE" sz="1400" dirty="0">
                <a:solidFill>
                  <a:srgbClr val="000000"/>
                </a:solidFill>
              </a:rPr>
            </a:br>
            <a:r>
              <a:rPr lang="sv-SE" sz="1400" dirty="0">
                <a:solidFill>
                  <a:srgbClr val="000000"/>
                </a:solidFill>
              </a:rPr>
              <a:t>SIS 		SS-EN-ISO 7200-2011 	Datafält i ritningens huvudfält</a:t>
            </a:r>
            <a:br>
              <a:rPr lang="sv-SE" sz="1400" dirty="0">
                <a:solidFill>
                  <a:srgbClr val="000000"/>
                </a:solidFill>
              </a:rPr>
            </a:br>
            <a:r>
              <a:rPr lang="sv-SE" sz="1400" dirty="0">
                <a:solidFill>
                  <a:srgbClr val="000000"/>
                </a:solidFill>
              </a:rPr>
              <a:t>SIS 		</a:t>
            </a:r>
            <a:r>
              <a:rPr lang="sv-SE" sz="1400" dirty="0" err="1">
                <a:solidFill>
                  <a:srgbClr val="000000"/>
                </a:solidFill>
              </a:rPr>
              <a:t>ftSS</a:t>
            </a:r>
            <a:r>
              <a:rPr lang="sv-SE" sz="1400" dirty="0">
                <a:solidFill>
                  <a:srgbClr val="000000"/>
                </a:solidFill>
              </a:rPr>
              <a:t> 32207 (remiss) 		Bygg- och förvaltningsdokumentation, Utformning av och innehåll i namnruta</a:t>
            </a:r>
            <a:br>
              <a:rPr lang="sv-SE" sz="1400" dirty="0">
                <a:solidFill>
                  <a:srgbClr val="000000"/>
                </a:solidFill>
              </a:rPr>
            </a:br>
            <a:r>
              <a:rPr lang="sv-SE" sz="1400" dirty="0">
                <a:solidFill>
                  <a:srgbClr val="000000"/>
                </a:solidFill>
              </a:rPr>
              <a:t>SIS 		</a:t>
            </a:r>
            <a:r>
              <a:rPr lang="sv-SE" sz="1400" dirty="0" err="1">
                <a:solidFill>
                  <a:srgbClr val="000000"/>
                </a:solidFill>
              </a:rPr>
              <a:t>ftSS</a:t>
            </a:r>
            <a:r>
              <a:rPr lang="sv-SE" sz="1400" dirty="0">
                <a:solidFill>
                  <a:srgbClr val="000000"/>
                </a:solidFill>
              </a:rPr>
              <a:t> 32209 (remiss) 		Bygg- och förvaltningsdokumentation, Angivning av handling och granskningssteg</a:t>
            </a:r>
            <a:br>
              <a:rPr lang="sv-SE" sz="1400" dirty="0">
                <a:solidFill>
                  <a:srgbClr val="000000"/>
                </a:solidFill>
              </a:rPr>
            </a:br>
            <a:r>
              <a:rPr lang="sv-SE" sz="1400" dirty="0">
                <a:solidFill>
                  <a:srgbClr val="000000"/>
                </a:solidFill>
              </a:rPr>
              <a:t>Svensk Byggtjänst 	BH90 			Bygghandlingar 90</a:t>
            </a:r>
            <a:br>
              <a:rPr lang="sv-SE" sz="1400" dirty="0">
                <a:solidFill>
                  <a:srgbClr val="000000"/>
                </a:solidFill>
              </a:rPr>
            </a:br>
            <a:r>
              <a:rPr lang="sv-SE" sz="1400" dirty="0">
                <a:solidFill>
                  <a:srgbClr val="000000"/>
                </a:solidFill>
              </a:rPr>
              <a:t>Svensk Byggtjänst 	BSAB 96			Byggandets Samordning AB 96</a:t>
            </a:r>
            <a:br>
              <a:rPr lang="sv-SE" sz="1400" dirty="0">
                <a:solidFill>
                  <a:srgbClr val="000000"/>
                </a:solidFill>
              </a:rPr>
            </a:br>
            <a:r>
              <a:rPr lang="sv-SE" sz="1400" dirty="0">
                <a:solidFill>
                  <a:srgbClr val="000000"/>
                </a:solidFill>
              </a:rPr>
              <a:t>Svensk Byggtjänst 	</a:t>
            </a:r>
            <a:r>
              <a:rPr lang="sv-SE" sz="1400" dirty="0" err="1">
                <a:solidFill>
                  <a:srgbClr val="000000"/>
                </a:solidFill>
              </a:rPr>
              <a:t>CoClass</a:t>
            </a:r>
            <a:r>
              <a:rPr lang="sv-SE" sz="1400" dirty="0">
                <a:solidFill>
                  <a:srgbClr val="000000"/>
                </a:solidFill>
              </a:rPr>
              <a:t>			Svenskt klassifikationssystem för byggd miljö</a:t>
            </a:r>
            <a:endParaRPr lang="sv-SE" sz="1400" dirty="0">
              <a:latin typeface="Arial" pitchFamily="34" charset="0"/>
            </a:endParaRPr>
          </a:p>
          <a:p>
            <a:pPr marL="0" indent="0">
              <a:buNone/>
            </a:pPr>
            <a:endParaRPr lang="sv-SE" sz="1600" dirty="0"/>
          </a:p>
        </p:txBody>
      </p:sp>
    </p:spTree>
    <p:extLst>
      <p:ext uri="{BB962C8B-B14F-4D97-AF65-F5344CB8AC3E}">
        <p14:creationId xmlns:p14="http://schemas.microsoft.com/office/powerpoint/2010/main" val="41915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BEA</a:t>
            </a:r>
            <a:br>
              <a:rPr lang="sv-SE" sz="8800" dirty="0">
                <a:solidFill>
                  <a:srgbClr val="FFFFFF"/>
                </a:solidFill>
              </a:rPr>
            </a:br>
            <a:r>
              <a:rPr lang="sv-SE" sz="1800" b="0" dirty="0">
                <a:solidFill>
                  <a:srgbClr val="FFFFFF"/>
                </a:solidFill>
              </a:rPr>
              <a:t>Branschgemensamt projekt via BEAst</a:t>
            </a:r>
            <a:endParaRPr lang="sv-SE" sz="1800" dirty="0">
              <a:solidFill>
                <a:schemeClr val="bg1"/>
              </a:solidFill>
            </a:endParaRPr>
          </a:p>
        </p:txBody>
      </p:sp>
      <p:pic>
        <p:nvPicPr>
          <p:cNvPr id="4" name="Bildobjekt 3"/>
          <p:cNvPicPr>
            <a:picLocks noChangeAspect="1"/>
          </p:cNvPicPr>
          <p:nvPr/>
        </p:nvPicPr>
        <p:blipFill>
          <a:blip r:embed="rId2"/>
          <a:stretch>
            <a:fillRect/>
          </a:stretch>
        </p:blipFill>
        <p:spPr>
          <a:xfrm>
            <a:off x="2434272" y="2377751"/>
            <a:ext cx="7323455" cy="2484335"/>
          </a:xfrm>
          <a:prstGeom prst="rect">
            <a:avLst/>
          </a:prstGeom>
        </p:spPr>
      </p:pic>
      <p:sp>
        <p:nvSpPr>
          <p:cNvPr id="9" name="Rektangel 8"/>
          <p:cNvSpPr/>
          <p:nvPr/>
        </p:nvSpPr>
        <p:spPr>
          <a:xfrm>
            <a:off x="10455564" y="6268953"/>
            <a:ext cx="1507836" cy="44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995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0"/>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br>
              <a:rPr lang="sv-SE" dirty="0">
                <a:solidFill>
                  <a:srgbClr val="FFFFFF"/>
                </a:solidFill>
              </a:rPr>
            </a:br>
            <a:r>
              <a:rPr lang="sv-SE" dirty="0">
                <a:solidFill>
                  <a:srgbClr val="FFFFFF"/>
                </a:solidFill>
              </a:rPr>
              <a:t>1. Namnruta i handlingar – syfte och mål</a:t>
            </a:r>
            <a:br>
              <a:rPr lang="sv-SE" sz="1800" dirty="0">
                <a:solidFill>
                  <a:srgbClr val="FFFFFF"/>
                </a:solidFill>
              </a:rPr>
            </a:br>
            <a:endParaRPr lang="sv-SE" sz="1800" b="0" dirty="0">
              <a:solidFill>
                <a:schemeClr val="bg1"/>
              </a:solidFill>
            </a:endParaRPr>
          </a:p>
        </p:txBody>
      </p:sp>
      <p:sp>
        <p:nvSpPr>
          <p:cNvPr id="7" name="Platshållare för innehåll 6">
            <a:extLst>
              <a:ext uri="{FF2B5EF4-FFF2-40B4-BE49-F238E27FC236}">
                <a16:creationId xmlns:a16="http://schemas.microsoft.com/office/drawing/2014/main" id="{4AF69CFC-FDB2-4243-AD2B-396FDD60EF66}"/>
              </a:ext>
            </a:extLst>
          </p:cNvPr>
          <p:cNvSpPr txBox="1">
            <a:spLocks/>
          </p:cNvSpPr>
          <p:nvPr/>
        </p:nvSpPr>
        <p:spPr bwMode="auto">
          <a:xfrm>
            <a:off x="385078" y="1746563"/>
            <a:ext cx="10961347" cy="44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dirty="0"/>
              <a:t>Innehållet i namnrutan möjliggör en bred användning hos beställarorganisationer, projekterande konsulter och entreprenörer. </a:t>
            </a:r>
            <a:br>
              <a:rPr lang="sv-SE" dirty="0"/>
            </a:br>
            <a:br>
              <a:rPr lang="sv-SE" dirty="0"/>
            </a:br>
            <a:r>
              <a:rPr lang="sv-SE" dirty="0"/>
              <a:t>Namnrutan och dess innehåll är en viktig komponent i ett vidare arbete med att digitalisera överföring av teknisk dokumentation i samhällsbyggnadssektorn.</a:t>
            </a:r>
            <a:br>
              <a:rPr lang="sv-SE" dirty="0"/>
            </a:br>
            <a:endParaRPr lang="sv-SE" dirty="0"/>
          </a:p>
          <a:p>
            <a:r>
              <a:rPr lang="sv-SE" b="1" dirty="0"/>
              <a:t>Nuläge</a:t>
            </a:r>
            <a:br>
              <a:rPr lang="sv-SE" b="1" dirty="0"/>
            </a:br>
            <a:r>
              <a:rPr lang="sv-SE" dirty="0"/>
              <a:t>Bristande informationshantering i flera led ger ökade kostnader, kvalitetsbrister och </a:t>
            </a:r>
            <a:br>
              <a:rPr lang="sv-SE" dirty="0"/>
            </a:br>
            <a:r>
              <a:rPr lang="sv-SE" dirty="0"/>
              <a:t>bromsar den digitala utvecklingen.</a:t>
            </a:r>
            <a:br>
              <a:rPr lang="sv-SE" b="1" dirty="0"/>
            </a:br>
            <a:endParaRPr lang="sv-SE" b="1" dirty="0"/>
          </a:p>
          <a:p>
            <a:r>
              <a:rPr lang="sv-SE" b="1" dirty="0"/>
              <a:t>Mål</a:t>
            </a:r>
            <a:br>
              <a:rPr lang="sv-SE" b="1" dirty="0"/>
            </a:br>
            <a:r>
              <a:rPr lang="sv-SE" dirty="0"/>
              <a:t>Effektivisera och kvalitetssäkra hanteringen av dokument i byggprocessen genom standardisering och automatisering för att säkerställa informationsflöden hos alla intressenter.</a:t>
            </a:r>
            <a:br>
              <a:rPr lang="sv-SE" dirty="0"/>
            </a:br>
            <a:br>
              <a:rPr lang="sv-SE" sz="1600" dirty="0"/>
            </a:br>
            <a:br>
              <a:rPr lang="sv-SE" sz="1600" dirty="0"/>
            </a:br>
            <a:endParaRPr lang="sv-SE" sz="1600" dirty="0"/>
          </a:p>
        </p:txBody>
      </p:sp>
    </p:spTree>
    <p:extLst>
      <p:ext uri="{BB962C8B-B14F-4D97-AF65-F5344CB8AC3E}">
        <p14:creationId xmlns:p14="http://schemas.microsoft.com/office/powerpoint/2010/main" val="1646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a:xfrm>
            <a:off x="385080" y="197634"/>
            <a:ext cx="11390313" cy="1097766"/>
          </a:xfrm>
        </p:spPr>
        <p:txBody>
          <a:bodyPr/>
          <a:lstStyle/>
          <a:p>
            <a:r>
              <a:rPr lang="sv-SE" dirty="0">
                <a:solidFill>
                  <a:srgbClr val="FFFFFF"/>
                </a:solidFill>
              </a:rPr>
              <a:t>2. Process kring handlingar</a:t>
            </a:r>
            <a:br>
              <a:rPr lang="sv-SE" sz="9600" dirty="0">
                <a:solidFill>
                  <a:srgbClr val="FFFFFF"/>
                </a:solidFill>
              </a:rPr>
            </a:br>
            <a:r>
              <a:rPr lang="sv-SE" sz="1800" b="0" dirty="0">
                <a:solidFill>
                  <a:srgbClr val="FFFFFF"/>
                </a:solidFill>
              </a:rPr>
              <a:t>Hantera informationen i namnrutan från förstudie till relationshandling och förvaltning</a:t>
            </a:r>
            <a:endParaRPr lang="sv-SE" sz="1800" dirty="0">
              <a:solidFill>
                <a:schemeClr val="bg1"/>
              </a:solidFill>
            </a:endParaRPr>
          </a:p>
        </p:txBody>
      </p:sp>
      <p:sp>
        <p:nvSpPr>
          <p:cNvPr id="7" name="textruta 6">
            <a:extLst>
              <a:ext uri="{FF2B5EF4-FFF2-40B4-BE49-F238E27FC236}">
                <a16:creationId xmlns:a16="http://schemas.microsoft.com/office/drawing/2014/main" id="{848B7231-E10B-46BE-B18B-854B76CDC728}"/>
              </a:ext>
            </a:extLst>
          </p:cNvPr>
          <p:cNvSpPr txBox="1"/>
          <p:nvPr/>
        </p:nvSpPr>
        <p:spPr>
          <a:xfrm>
            <a:off x="485178" y="4605381"/>
            <a:ext cx="1030403"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FÖRSTUDIE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8" name="textruta 7">
            <a:extLst>
              <a:ext uri="{FF2B5EF4-FFF2-40B4-BE49-F238E27FC236}">
                <a16:creationId xmlns:a16="http://schemas.microsoft.com/office/drawing/2014/main" id="{BD34534E-D8DE-409C-A96F-0DCC9947C7A6}"/>
              </a:ext>
            </a:extLst>
          </p:cNvPr>
          <p:cNvSpPr txBox="1"/>
          <p:nvPr/>
        </p:nvSpPr>
        <p:spPr>
          <a:xfrm>
            <a:off x="1847897" y="4609421"/>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PROGRAM HANDLING</a:t>
            </a: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6524D471-0B79-47A4-BAA9-8252755431A9}"/>
              </a:ext>
            </a:extLst>
          </p:cNvPr>
          <p:cNvSpPr txBox="1"/>
          <p:nvPr/>
        </p:nvSpPr>
        <p:spPr>
          <a:xfrm>
            <a:off x="4516015" y="4644419"/>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0" name="textruta 9">
            <a:extLst>
              <a:ext uri="{FF2B5EF4-FFF2-40B4-BE49-F238E27FC236}">
                <a16:creationId xmlns:a16="http://schemas.microsoft.com/office/drawing/2014/main" id="{51F06470-E3E3-4CE4-BB26-BA3D53D8A434}"/>
              </a:ext>
            </a:extLst>
          </p:cNvPr>
          <p:cNvSpPr txBox="1"/>
          <p:nvPr/>
        </p:nvSpPr>
        <p:spPr>
          <a:xfrm>
            <a:off x="7122351" y="4636253"/>
            <a:ext cx="1766604"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1" name="textruta 10">
            <a:extLst>
              <a:ext uri="{FF2B5EF4-FFF2-40B4-BE49-F238E27FC236}">
                <a16:creationId xmlns:a16="http://schemas.microsoft.com/office/drawing/2014/main" id="{148B7030-6BA8-4235-A4A3-1883A91B8D07}"/>
              </a:ext>
            </a:extLst>
          </p:cNvPr>
          <p:cNvSpPr txBox="1"/>
          <p:nvPr/>
        </p:nvSpPr>
        <p:spPr>
          <a:xfrm>
            <a:off x="9175097" y="4633958"/>
            <a:ext cx="224867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RELATIONSHANDLING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DRIFT &amp; UNDERHÅLL</a:t>
            </a:r>
          </a:p>
        </p:txBody>
      </p:sp>
      <p:sp>
        <p:nvSpPr>
          <p:cNvPr id="12" name="textruta 11">
            <a:extLst>
              <a:ext uri="{FF2B5EF4-FFF2-40B4-BE49-F238E27FC236}">
                <a16:creationId xmlns:a16="http://schemas.microsoft.com/office/drawing/2014/main" id="{6D13EDA8-6D40-4F63-8B15-802AFBD4C116}"/>
              </a:ext>
            </a:extLst>
          </p:cNvPr>
          <p:cNvSpPr txBox="1"/>
          <p:nvPr/>
        </p:nvSpPr>
        <p:spPr>
          <a:xfrm>
            <a:off x="485178" y="4177823"/>
            <a:ext cx="6351032"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PROJEKTERING</a:t>
            </a:r>
          </a:p>
        </p:txBody>
      </p:sp>
      <p:sp>
        <p:nvSpPr>
          <p:cNvPr id="13" name="textruta 12">
            <a:extLst>
              <a:ext uri="{FF2B5EF4-FFF2-40B4-BE49-F238E27FC236}">
                <a16:creationId xmlns:a16="http://schemas.microsoft.com/office/drawing/2014/main" id="{C23BAFE5-C472-4BEB-BC44-6541CBADCAB2}"/>
              </a:ext>
            </a:extLst>
          </p:cNvPr>
          <p:cNvSpPr txBox="1"/>
          <p:nvPr/>
        </p:nvSpPr>
        <p:spPr>
          <a:xfrm>
            <a:off x="7109029" y="4177823"/>
            <a:ext cx="4301420"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PRODUKTION</a:t>
            </a:r>
          </a:p>
        </p:txBody>
      </p:sp>
      <p:sp>
        <p:nvSpPr>
          <p:cNvPr id="14" name="textruta 13">
            <a:extLst>
              <a:ext uri="{FF2B5EF4-FFF2-40B4-BE49-F238E27FC236}">
                <a16:creationId xmlns:a16="http://schemas.microsoft.com/office/drawing/2014/main" id="{6B701A77-C01B-4383-BEBB-A4265D3350A2}"/>
              </a:ext>
            </a:extLst>
          </p:cNvPr>
          <p:cNvSpPr txBox="1"/>
          <p:nvPr/>
        </p:nvSpPr>
        <p:spPr>
          <a:xfrm>
            <a:off x="485179" y="5599719"/>
            <a:ext cx="84037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ABK KONSULTER LEVERERAR</a:t>
            </a:r>
          </a:p>
        </p:txBody>
      </p:sp>
      <p:sp>
        <p:nvSpPr>
          <p:cNvPr id="15" name="Pil: nedåt 14">
            <a:extLst>
              <a:ext uri="{FF2B5EF4-FFF2-40B4-BE49-F238E27FC236}">
                <a16:creationId xmlns:a16="http://schemas.microsoft.com/office/drawing/2014/main" id="{B546B7A6-38A9-451B-A0BA-057DB49837F6}"/>
              </a:ext>
            </a:extLst>
          </p:cNvPr>
          <p:cNvSpPr/>
          <p:nvPr/>
        </p:nvSpPr>
        <p:spPr>
          <a:xfrm rot="10800000">
            <a:off x="973939" y="32934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Pil: nedåt 15">
            <a:extLst>
              <a:ext uri="{FF2B5EF4-FFF2-40B4-BE49-F238E27FC236}">
                <a16:creationId xmlns:a16="http://schemas.microsoft.com/office/drawing/2014/main" id="{B5E27192-B171-4972-AFC8-148C92EDCCA2}"/>
              </a:ext>
            </a:extLst>
          </p:cNvPr>
          <p:cNvSpPr/>
          <p:nvPr/>
        </p:nvSpPr>
        <p:spPr>
          <a:xfrm rot="10800000">
            <a:off x="3036002" y="33066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Pil: nedåt 16">
            <a:extLst>
              <a:ext uri="{FF2B5EF4-FFF2-40B4-BE49-F238E27FC236}">
                <a16:creationId xmlns:a16="http://schemas.microsoft.com/office/drawing/2014/main" id="{30E4211B-BC01-4F4B-A1A7-862C1740A5B1}"/>
              </a:ext>
            </a:extLst>
          </p:cNvPr>
          <p:cNvSpPr/>
          <p:nvPr/>
        </p:nvSpPr>
        <p:spPr>
          <a:xfrm rot="10800000">
            <a:off x="5570819" y="33051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il: nedåt 17">
            <a:extLst>
              <a:ext uri="{FF2B5EF4-FFF2-40B4-BE49-F238E27FC236}">
                <a16:creationId xmlns:a16="http://schemas.microsoft.com/office/drawing/2014/main" id="{F1401D7E-BD8D-43A1-880D-432D83C7A8B8}"/>
              </a:ext>
            </a:extLst>
          </p:cNvPr>
          <p:cNvSpPr/>
          <p:nvPr/>
        </p:nvSpPr>
        <p:spPr>
          <a:xfrm rot="10800000">
            <a:off x="7864601" y="33051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3C133710-DEBC-4D3C-BF54-3C0CD707B484}"/>
              </a:ext>
            </a:extLst>
          </p:cNvPr>
          <p:cNvSpPr txBox="1"/>
          <p:nvPr/>
        </p:nvSpPr>
        <p:spPr>
          <a:xfrm>
            <a:off x="9175097" y="5599719"/>
            <a:ext cx="22486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E/UE LEVERERAR</a:t>
            </a:r>
          </a:p>
        </p:txBody>
      </p:sp>
      <p:sp>
        <p:nvSpPr>
          <p:cNvPr id="20" name="Pil: nedåt 19">
            <a:extLst>
              <a:ext uri="{FF2B5EF4-FFF2-40B4-BE49-F238E27FC236}">
                <a16:creationId xmlns:a16="http://schemas.microsoft.com/office/drawing/2014/main" id="{37D6D32F-13C5-47C3-9A18-5F81489B7E9D}"/>
              </a:ext>
            </a:extLst>
          </p:cNvPr>
          <p:cNvSpPr/>
          <p:nvPr/>
        </p:nvSpPr>
        <p:spPr>
          <a:xfrm rot="10800000">
            <a:off x="10158383" y="33043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AFC107BD-1FB7-4B6D-BD09-DB39A0A2D4B9}"/>
              </a:ext>
            </a:extLst>
          </p:cNvPr>
          <p:cNvSpPr txBox="1"/>
          <p:nvPr/>
        </p:nvSpPr>
        <p:spPr>
          <a:xfrm>
            <a:off x="485178" y="3734122"/>
            <a:ext cx="10938594" cy="369332"/>
          </a:xfrm>
          <a:prstGeom prst="rect">
            <a:avLst/>
          </a:prstGeom>
          <a:solidFill>
            <a:srgbClr val="FFC00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kern="0" dirty="0">
                <a:solidFill>
                  <a:prstClr val="white"/>
                </a:solidFill>
                <a:latin typeface="Calibri" panose="020F0502020204030204"/>
                <a:cs typeface="+mn-cs"/>
              </a:rPr>
              <a:t>DOKUMENT</a:t>
            </a: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PORTAL</a:t>
            </a:r>
          </a:p>
        </p:txBody>
      </p:sp>
      <p:sp>
        <p:nvSpPr>
          <p:cNvPr id="22" name="textruta 21">
            <a:extLst>
              <a:ext uri="{FF2B5EF4-FFF2-40B4-BE49-F238E27FC236}">
                <a16:creationId xmlns:a16="http://schemas.microsoft.com/office/drawing/2014/main" id="{390EC386-D43E-4EC3-BD64-1E797671FDBF}"/>
              </a:ext>
            </a:extLst>
          </p:cNvPr>
          <p:cNvSpPr txBox="1"/>
          <p:nvPr/>
        </p:nvSpPr>
        <p:spPr>
          <a:xfrm>
            <a:off x="475018" y="2479594"/>
            <a:ext cx="9955308"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KONSULTER HÄMTAR</a:t>
            </a:r>
          </a:p>
        </p:txBody>
      </p:sp>
      <p:sp>
        <p:nvSpPr>
          <p:cNvPr id="28" name="textruta 27">
            <a:extLst>
              <a:ext uri="{FF2B5EF4-FFF2-40B4-BE49-F238E27FC236}">
                <a16:creationId xmlns:a16="http://schemas.microsoft.com/office/drawing/2014/main" id="{7DB15C8C-3D5A-4271-85AF-4E496F8184B6}"/>
              </a:ext>
            </a:extLst>
          </p:cNvPr>
          <p:cNvSpPr txBox="1"/>
          <p:nvPr/>
        </p:nvSpPr>
        <p:spPr>
          <a:xfrm>
            <a:off x="475018" y="2918329"/>
            <a:ext cx="1093859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BESTÄLLARE HÄMTAR</a:t>
            </a:r>
          </a:p>
        </p:txBody>
      </p:sp>
      <p:sp>
        <p:nvSpPr>
          <p:cNvPr id="29" name="textruta 28">
            <a:extLst>
              <a:ext uri="{FF2B5EF4-FFF2-40B4-BE49-F238E27FC236}">
                <a16:creationId xmlns:a16="http://schemas.microsoft.com/office/drawing/2014/main" id="{137811F3-B89A-4AC3-93D1-3A5B7CEF721A}"/>
              </a:ext>
            </a:extLst>
          </p:cNvPr>
          <p:cNvSpPr txBox="1"/>
          <p:nvPr/>
        </p:nvSpPr>
        <p:spPr>
          <a:xfrm>
            <a:off x="4577498" y="2043203"/>
            <a:ext cx="585295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ABT ENTREPRENÖR HÄMTAR</a:t>
            </a:r>
          </a:p>
        </p:txBody>
      </p:sp>
      <p:sp>
        <p:nvSpPr>
          <p:cNvPr id="30" name="textruta 29">
            <a:extLst>
              <a:ext uri="{FF2B5EF4-FFF2-40B4-BE49-F238E27FC236}">
                <a16:creationId xmlns:a16="http://schemas.microsoft.com/office/drawing/2014/main" id="{F5C50976-B560-45EB-883F-A11A4634B7BF}"/>
              </a:ext>
            </a:extLst>
          </p:cNvPr>
          <p:cNvSpPr txBox="1"/>
          <p:nvPr/>
        </p:nvSpPr>
        <p:spPr>
          <a:xfrm>
            <a:off x="7122351" y="1603665"/>
            <a:ext cx="3318135"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 ENTREPRENÖR HÄMTAR</a:t>
            </a:r>
          </a:p>
        </p:txBody>
      </p:sp>
      <p:sp>
        <p:nvSpPr>
          <p:cNvPr id="31" name="textruta 30">
            <a:extLst>
              <a:ext uri="{FF2B5EF4-FFF2-40B4-BE49-F238E27FC236}">
                <a16:creationId xmlns:a16="http://schemas.microsoft.com/office/drawing/2014/main" id="{1F018299-4F28-4A9D-ACD2-5A39D6C52904}"/>
              </a:ext>
            </a:extLst>
          </p:cNvPr>
          <p:cNvSpPr txBox="1"/>
          <p:nvPr/>
        </p:nvSpPr>
        <p:spPr>
          <a:xfrm>
            <a:off x="3212764" y="4633958"/>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FÖRSLAGS HANDLING</a:t>
            </a:r>
          </a:p>
        </p:txBody>
      </p:sp>
      <p:sp>
        <p:nvSpPr>
          <p:cNvPr id="32" name="textruta 31">
            <a:extLst>
              <a:ext uri="{FF2B5EF4-FFF2-40B4-BE49-F238E27FC236}">
                <a16:creationId xmlns:a16="http://schemas.microsoft.com/office/drawing/2014/main" id="{86E4D1D4-FD03-4DA6-A254-072560E62E75}"/>
              </a:ext>
            </a:extLst>
          </p:cNvPr>
          <p:cNvSpPr txBox="1"/>
          <p:nvPr/>
        </p:nvSpPr>
        <p:spPr>
          <a:xfrm>
            <a:off x="5852922" y="4626314"/>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BYGGLOV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33" name="Pil: nedåt 32">
            <a:extLst>
              <a:ext uri="{FF2B5EF4-FFF2-40B4-BE49-F238E27FC236}">
                <a16:creationId xmlns:a16="http://schemas.microsoft.com/office/drawing/2014/main" id="{868E498B-FA55-457E-AB2F-8AF7573DDE6C}"/>
              </a:ext>
            </a:extLst>
          </p:cNvPr>
          <p:cNvSpPr/>
          <p:nvPr/>
        </p:nvSpPr>
        <p:spPr>
          <a:xfrm rot="10800000">
            <a:off x="963779" y="51730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Pil: nedåt 33">
            <a:extLst>
              <a:ext uri="{FF2B5EF4-FFF2-40B4-BE49-F238E27FC236}">
                <a16:creationId xmlns:a16="http://schemas.microsoft.com/office/drawing/2014/main" id="{86C790BE-E1CF-450C-8BFE-2D6DE3EE2A07}"/>
              </a:ext>
            </a:extLst>
          </p:cNvPr>
          <p:cNvSpPr/>
          <p:nvPr/>
        </p:nvSpPr>
        <p:spPr>
          <a:xfrm rot="10800000">
            <a:off x="3025842" y="51862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Pil: nedåt 34">
            <a:extLst>
              <a:ext uri="{FF2B5EF4-FFF2-40B4-BE49-F238E27FC236}">
                <a16:creationId xmlns:a16="http://schemas.microsoft.com/office/drawing/2014/main" id="{835E829C-64C5-421E-B071-032B1955869C}"/>
              </a:ext>
            </a:extLst>
          </p:cNvPr>
          <p:cNvSpPr/>
          <p:nvPr/>
        </p:nvSpPr>
        <p:spPr>
          <a:xfrm rot="10800000">
            <a:off x="5560659" y="51847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Pil: nedåt 35">
            <a:extLst>
              <a:ext uri="{FF2B5EF4-FFF2-40B4-BE49-F238E27FC236}">
                <a16:creationId xmlns:a16="http://schemas.microsoft.com/office/drawing/2014/main" id="{39A4D24E-5D3D-4184-85EA-30B40B69B1F9}"/>
              </a:ext>
            </a:extLst>
          </p:cNvPr>
          <p:cNvSpPr/>
          <p:nvPr/>
        </p:nvSpPr>
        <p:spPr>
          <a:xfrm rot="10800000">
            <a:off x="7854441" y="51847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Pil: nedåt 36">
            <a:extLst>
              <a:ext uri="{FF2B5EF4-FFF2-40B4-BE49-F238E27FC236}">
                <a16:creationId xmlns:a16="http://schemas.microsoft.com/office/drawing/2014/main" id="{E5F489BE-E386-493D-87E9-35FB08D69FB1}"/>
              </a:ext>
            </a:extLst>
          </p:cNvPr>
          <p:cNvSpPr/>
          <p:nvPr/>
        </p:nvSpPr>
        <p:spPr>
          <a:xfrm rot="10800000">
            <a:off x="10148223" y="51839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0AA1B6-BC88-42ED-BE92-815E1F8BCEC9}"/>
              </a:ext>
            </a:extLst>
          </p:cNvPr>
          <p:cNvPicPr>
            <a:picLocks noChangeAspect="1" noChangeArrowheads="1"/>
          </p:cNvPicPr>
          <p:nvPr/>
        </p:nvPicPr>
        <p:blipFill>
          <a:blip r:embed="rId3"/>
          <a:srcRect/>
          <a:stretch/>
        </p:blipFill>
        <p:spPr bwMode="auto">
          <a:xfrm>
            <a:off x="3470935" y="1628775"/>
            <a:ext cx="6681508" cy="391075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5F3A50A3-6105-4635-8711-4C27900BEEAB}"/>
              </a:ext>
            </a:extLst>
          </p:cNvPr>
          <p:cNvPicPr>
            <a:picLocks noChangeAspect="1"/>
          </p:cNvPicPr>
          <p:nvPr/>
        </p:nvPicPr>
        <p:blipFill>
          <a:blip r:embed="rId4"/>
          <a:srcRect/>
          <a:stretch/>
        </p:blipFill>
        <p:spPr>
          <a:xfrm>
            <a:off x="438083" y="1588994"/>
            <a:ext cx="2743287" cy="4681877"/>
          </a:xfrm>
          <a:prstGeom prst="rect">
            <a:avLst/>
          </a:prstGeom>
          <a:solidFill>
            <a:srgbClr val="FF0000">
              <a:alpha val="30000"/>
            </a:srgbClr>
          </a:solidFill>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2. Namnruta och termlista</a:t>
            </a:r>
            <a:br>
              <a:rPr lang="sv-SE" sz="8800" dirty="0">
                <a:solidFill>
                  <a:srgbClr val="FFFFFF"/>
                </a:solidFill>
              </a:rPr>
            </a:br>
            <a:r>
              <a:rPr lang="sv-SE" sz="1800" b="0" dirty="0">
                <a:solidFill>
                  <a:schemeClr val="bg1"/>
                </a:solidFill>
              </a:rPr>
              <a:t>Har starkt samband som underlättar hantering och stöd från dokumentplattformar</a:t>
            </a:r>
          </a:p>
        </p:txBody>
      </p:sp>
      <p:sp>
        <p:nvSpPr>
          <p:cNvPr id="16" name="Rektangel 15">
            <a:extLst>
              <a:ext uri="{FF2B5EF4-FFF2-40B4-BE49-F238E27FC236}">
                <a16:creationId xmlns:a16="http://schemas.microsoft.com/office/drawing/2014/main" id="{1324F2AF-FB2B-427B-A5EA-A0CE26A31AE6}"/>
              </a:ext>
            </a:extLst>
          </p:cNvPr>
          <p:cNvSpPr/>
          <p:nvPr/>
        </p:nvSpPr>
        <p:spPr>
          <a:xfrm>
            <a:off x="4278315" y="1743892"/>
            <a:ext cx="1250539" cy="36445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FD3F59D8-761A-4E1C-89A0-7C5E0CA9B10F}"/>
              </a:ext>
            </a:extLst>
          </p:cNvPr>
          <p:cNvSpPr/>
          <p:nvPr/>
        </p:nvSpPr>
        <p:spPr>
          <a:xfrm>
            <a:off x="4278315" y="3023880"/>
            <a:ext cx="1250539" cy="107940"/>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0CE83E47-E7DC-485B-AE5C-D3B4D3F2C91F}"/>
              </a:ext>
            </a:extLst>
          </p:cNvPr>
          <p:cNvSpPr/>
          <p:nvPr/>
        </p:nvSpPr>
        <p:spPr>
          <a:xfrm>
            <a:off x="479538" y="5990359"/>
            <a:ext cx="2207070" cy="259773"/>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42F94E15-239C-4485-B5BA-733862793757}"/>
              </a:ext>
            </a:extLst>
          </p:cNvPr>
          <p:cNvSpPr/>
          <p:nvPr/>
        </p:nvSpPr>
        <p:spPr>
          <a:xfrm>
            <a:off x="4278315" y="4679851"/>
            <a:ext cx="1250539" cy="186063"/>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D23E93F0-C947-4FCF-AC18-152475AC9825}"/>
              </a:ext>
            </a:extLst>
          </p:cNvPr>
          <p:cNvSpPr/>
          <p:nvPr/>
        </p:nvSpPr>
        <p:spPr>
          <a:xfrm>
            <a:off x="479538" y="1628775"/>
            <a:ext cx="2668737" cy="51175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AE225FCB-943B-4013-9B56-D0B0E84E2423}"/>
              </a:ext>
            </a:extLst>
          </p:cNvPr>
          <p:cNvSpPr/>
          <p:nvPr/>
        </p:nvSpPr>
        <p:spPr>
          <a:xfrm>
            <a:off x="3398161" y="5585709"/>
            <a:ext cx="8554213" cy="767133"/>
          </a:xfrm>
          <a:prstGeom prst="rect">
            <a:avLst/>
          </a:prstGeom>
        </p:spPr>
        <p:txBody>
          <a:bodyPr wrap="square">
            <a:spAutoFit/>
          </a:bodyPr>
          <a:lstStyle/>
          <a:p>
            <a:pPr marL="180000" indent="-180000">
              <a:lnSpc>
                <a:spcPct val="107000"/>
              </a:lnSpc>
              <a:buFont typeface="Arial" panose="020B0604020202020204" pitchFamily="34" charset="0"/>
              <a:buChar char="•"/>
            </a:pPr>
            <a:r>
              <a:rPr lang="sv-SE" sz="1400" dirty="0"/>
              <a:t>Metadata som visas är exempelvärden</a:t>
            </a:r>
          </a:p>
          <a:p>
            <a:pPr marL="180000" indent="-180000">
              <a:lnSpc>
                <a:spcPct val="107000"/>
              </a:lnSpc>
              <a:buFont typeface="Arial" panose="020B0604020202020204" pitchFamily="34" charset="0"/>
              <a:buChar char="•"/>
            </a:pPr>
            <a:r>
              <a:rPr lang="sv-SE" sz="1400" dirty="0"/>
              <a:t>Hela termlistan i Excel med exempel på </a:t>
            </a:r>
            <a:r>
              <a:rPr lang="sv-SE" sz="1400" dirty="0" err="1"/>
              <a:t>förpopulerade</a:t>
            </a:r>
            <a:r>
              <a:rPr lang="sv-SE" sz="1400" dirty="0"/>
              <a:t> värden finns på BEAst webb:</a:t>
            </a:r>
            <a:br>
              <a:rPr lang="sv-SE" sz="1400" dirty="0"/>
            </a:br>
            <a:r>
              <a:rPr lang="sv-SE" sz="1400" b="1" dirty="0"/>
              <a:t>BEAst Namnruta - Termlista och metadata 2.0.xlsx</a:t>
            </a:r>
          </a:p>
        </p:txBody>
      </p:sp>
    </p:spTree>
    <p:extLst>
      <p:ext uri="{BB962C8B-B14F-4D97-AF65-F5344CB8AC3E}">
        <p14:creationId xmlns:p14="http://schemas.microsoft.com/office/powerpoint/2010/main" val="463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3. Namnruta framtagen av BEAst</a:t>
            </a:r>
            <a:br>
              <a:rPr lang="sv-SE" sz="8800" dirty="0">
                <a:solidFill>
                  <a:srgbClr val="FFFFFF"/>
                </a:solidFill>
              </a:rPr>
            </a:br>
            <a:r>
              <a:rPr lang="sv-SE" sz="1800" b="0" dirty="0">
                <a:solidFill>
                  <a:srgbClr val="FFFFFF"/>
                </a:solidFill>
              </a:rPr>
              <a:t>Mall för BEAst Namnruta – Byggnad finns att hämta på www.beast.se </a:t>
            </a:r>
            <a:endParaRPr lang="sv-SE" sz="1800" dirty="0">
              <a:solidFill>
                <a:schemeClr val="bg1"/>
              </a:solidFill>
            </a:endParaRPr>
          </a:p>
        </p:txBody>
      </p:sp>
      <p:sp>
        <p:nvSpPr>
          <p:cNvPr id="2" name="Rektangel 1">
            <a:extLst>
              <a:ext uri="{FF2B5EF4-FFF2-40B4-BE49-F238E27FC236}">
                <a16:creationId xmlns:a16="http://schemas.microsoft.com/office/drawing/2014/main" id="{557AFAC1-124A-413A-95A8-629262294955}"/>
              </a:ext>
            </a:extLst>
          </p:cNvPr>
          <p:cNvSpPr/>
          <p:nvPr/>
        </p:nvSpPr>
        <p:spPr>
          <a:xfrm>
            <a:off x="4281921" y="1622335"/>
            <a:ext cx="6373090" cy="2677656"/>
          </a:xfrm>
          <a:prstGeom prst="rect">
            <a:avLst/>
          </a:prstGeom>
        </p:spPr>
        <p:txBody>
          <a:bodyPr wrap="square">
            <a:spAutoFit/>
          </a:bodyPr>
          <a:lstStyle/>
          <a:p>
            <a:r>
              <a:rPr lang="sv-SE" sz="2400" dirty="0"/>
              <a:t>Mall namnruta finns framtaget:</a:t>
            </a:r>
            <a:br>
              <a:rPr lang="sv-SE" sz="2400" dirty="0"/>
            </a:br>
            <a:endParaRPr lang="sv-SE" sz="2400" dirty="0"/>
          </a:p>
          <a:p>
            <a:pPr marL="285750" indent="-285750">
              <a:buFont typeface="Arial" panose="020B0604020202020204" pitchFamily="34" charset="0"/>
              <a:buChar char="•"/>
            </a:pPr>
            <a:r>
              <a:rPr lang="sv-SE" sz="2400" dirty="0" err="1"/>
              <a:t>Archicad</a:t>
            </a:r>
            <a:endParaRPr lang="sv-SE" sz="2400" dirty="0"/>
          </a:p>
          <a:p>
            <a:pPr marL="285750" indent="-285750">
              <a:buFont typeface="Arial" panose="020B0604020202020204" pitchFamily="34" charset="0"/>
              <a:buChar char="•"/>
            </a:pPr>
            <a:r>
              <a:rPr lang="sv-SE" sz="2400" dirty="0" err="1"/>
              <a:t>Autocad</a:t>
            </a:r>
            <a:endParaRPr lang="sv-SE" sz="2400" dirty="0"/>
          </a:p>
          <a:p>
            <a:pPr marL="285750" indent="-285750">
              <a:buFont typeface="Arial" panose="020B0604020202020204" pitchFamily="34" charset="0"/>
              <a:buChar char="•"/>
            </a:pPr>
            <a:r>
              <a:rPr lang="sv-SE" sz="2400" dirty="0"/>
              <a:t>Microstation</a:t>
            </a:r>
          </a:p>
          <a:p>
            <a:pPr marL="285750" indent="-285750">
              <a:buFont typeface="Arial" panose="020B0604020202020204" pitchFamily="34" charset="0"/>
              <a:buChar char="•"/>
            </a:pPr>
            <a:r>
              <a:rPr lang="sv-SE" sz="2400" dirty="0" err="1"/>
              <a:t>Revit</a:t>
            </a:r>
            <a:r>
              <a:rPr lang="sv-SE" sz="2400" dirty="0"/>
              <a:t> </a:t>
            </a:r>
          </a:p>
          <a:p>
            <a:pPr marL="285750" indent="-285750">
              <a:buFont typeface="Arial" panose="020B0604020202020204" pitchFamily="34" charset="0"/>
              <a:buChar char="•"/>
            </a:pPr>
            <a:r>
              <a:rPr lang="sv-SE" sz="2400" dirty="0"/>
              <a:t>Tekla</a:t>
            </a:r>
          </a:p>
        </p:txBody>
      </p:sp>
      <p:pic>
        <p:nvPicPr>
          <p:cNvPr id="7" name="Bildobjekt 6">
            <a:extLst>
              <a:ext uri="{FF2B5EF4-FFF2-40B4-BE49-F238E27FC236}">
                <a16:creationId xmlns:a16="http://schemas.microsoft.com/office/drawing/2014/main" id="{AF8C8813-F499-401E-B1EE-10D3FEC80977}"/>
              </a:ext>
            </a:extLst>
          </p:cNvPr>
          <p:cNvPicPr/>
          <p:nvPr/>
        </p:nvPicPr>
        <p:blipFill rotWithShape="1">
          <a:blip r:embed="rId3"/>
          <a:srcRect/>
          <a:stretch/>
        </p:blipFill>
        <p:spPr>
          <a:xfrm>
            <a:off x="529287" y="1676400"/>
            <a:ext cx="2890379" cy="4932914"/>
          </a:xfrm>
          <a:prstGeom prst="rect">
            <a:avLst/>
          </a:prstGeom>
        </p:spPr>
      </p:pic>
    </p:spTree>
    <p:extLst>
      <p:ext uri="{BB962C8B-B14F-4D97-AF65-F5344CB8AC3E}">
        <p14:creationId xmlns:p14="http://schemas.microsoft.com/office/powerpoint/2010/main" val="10483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4. Namnrutans huvudfunktioner</a:t>
            </a:r>
            <a:br>
              <a:rPr lang="sv-SE" dirty="0"/>
            </a:br>
            <a:r>
              <a:rPr lang="sv-SE" sz="1800" b="0" dirty="0">
                <a:solidFill>
                  <a:schemeClr val="bg1"/>
                </a:solidFill>
              </a:rPr>
              <a:t>All information hanteras som metadata i namnrutan</a:t>
            </a:r>
            <a:endParaRPr lang="sv-SE" sz="1800" dirty="0">
              <a:solidFill>
                <a:schemeClr val="bg1"/>
              </a:solidFill>
            </a:endParaRPr>
          </a:p>
        </p:txBody>
      </p:sp>
      <p:sp>
        <p:nvSpPr>
          <p:cNvPr id="10" name="Rektangel 9">
            <a:extLst>
              <a:ext uri="{FF2B5EF4-FFF2-40B4-BE49-F238E27FC236}">
                <a16:creationId xmlns:a16="http://schemas.microsoft.com/office/drawing/2014/main" id="{F02AE9E1-C1F3-4B3D-98CF-E9C14AB48C7A}"/>
              </a:ext>
            </a:extLst>
          </p:cNvPr>
          <p:cNvSpPr/>
          <p:nvPr/>
        </p:nvSpPr>
        <p:spPr>
          <a:xfrm>
            <a:off x="4292470" y="1877568"/>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sp>
        <p:nvSpPr>
          <p:cNvPr id="13" name="Rektangel 12">
            <a:extLst>
              <a:ext uri="{FF2B5EF4-FFF2-40B4-BE49-F238E27FC236}">
                <a16:creationId xmlns:a16="http://schemas.microsoft.com/office/drawing/2014/main" id="{51B08C34-49D2-40CC-8A2F-8B533B12758C}"/>
              </a:ext>
            </a:extLst>
          </p:cNvPr>
          <p:cNvSpPr/>
          <p:nvPr/>
        </p:nvSpPr>
        <p:spPr>
          <a:xfrm>
            <a:off x="4285299" y="3172881"/>
            <a:ext cx="4541628" cy="461665"/>
          </a:xfrm>
          <a:prstGeom prst="rect">
            <a:avLst/>
          </a:prstGeom>
        </p:spPr>
        <p:txBody>
          <a:bodyPr wrap="none">
            <a:spAutoFit/>
          </a:bodyPr>
          <a:lstStyle/>
          <a:p>
            <a:r>
              <a:rPr lang="sv-SE" sz="2400" dirty="0">
                <a:latin typeface="Calibri" panose="020F0502020204030204" pitchFamily="34" charset="0"/>
                <a:cs typeface="Times New Roman" panose="02020603050405020304" pitchFamily="18" charset="0"/>
              </a:rPr>
              <a:t>Beställare och projektinformation</a:t>
            </a:r>
          </a:p>
        </p:txBody>
      </p:sp>
      <p:sp>
        <p:nvSpPr>
          <p:cNvPr id="15" name="Rektangel 14">
            <a:extLst>
              <a:ext uri="{FF2B5EF4-FFF2-40B4-BE49-F238E27FC236}">
                <a16:creationId xmlns:a16="http://schemas.microsoft.com/office/drawing/2014/main" id="{E024A8A2-0727-4B44-A840-CFFBD9DC909C}"/>
              </a:ext>
            </a:extLst>
          </p:cNvPr>
          <p:cNvSpPr/>
          <p:nvPr/>
        </p:nvSpPr>
        <p:spPr>
          <a:xfrm>
            <a:off x="4292470" y="4539836"/>
            <a:ext cx="1833002" cy="470000"/>
          </a:xfrm>
          <a:prstGeom prst="rect">
            <a:avLst/>
          </a:prstGeom>
        </p:spPr>
        <p:txBody>
          <a:bodyPr wrap="none">
            <a:spAutoFit/>
          </a:bodyPr>
          <a:lstStyle/>
          <a:p>
            <a:pPr>
              <a:lnSpc>
                <a:spcPct val="107000"/>
              </a:lnSpc>
              <a:spcAft>
                <a:spcPts val="800"/>
              </a:spcAft>
            </a:pPr>
            <a:r>
              <a:rPr lang="sv-SE" sz="2400" dirty="0">
                <a:latin typeface="Calibri" panose="020F0502020204030204" pitchFamily="34" charset="0"/>
                <a:ea typeface="Calibri" panose="020F0502020204030204" pitchFamily="34" charset="0"/>
                <a:cs typeface="Times New Roman" panose="02020603050405020304" pitchFamily="18" charset="0"/>
              </a:rPr>
              <a:t>Ansvarig part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18">
            <a:extLst>
              <a:ext uri="{FF2B5EF4-FFF2-40B4-BE49-F238E27FC236}">
                <a16:creationId xmlns:a16="http://schemas.microsoft.com/office/drawing/2014/main" id="{1EB87B79-B852-498A-97BF-4CD41AE4A8FA}"/>
              </a:ext>
            </a:extLst>
          </p:cNvPr>
          <p:cNvSpPr/>
          <p:nvPr/>
        </p:nvSpPr>
        <p:spPr>
          <a:xfrm>
            <a:off x="4292470" y="5648479"/>
            <a:ext cx="2770630"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Beskrivande innehåll</a:t>
            </a:r>
          </a:p>
        </p:txBody>
      </p:sp>
      <p:pic>
        <p:nvPicPr>
          <p:cNvPr id="20" name="Bildobjekt 19">
            <a:extLst>
              <a:ext uri="{FF2B5EF4-FFF2-40B4-BE49-F238E27FC236}">
                <a16:creationId xmlns:a16="http://schemas.microsoft.com/office/drawing/2014/main" id="{8BBAC0F3-7681-4C01-9AA2-8867E5884225}"/>
              </a:ext>
            </a:extLst>
          </p:cNvPr>
          <p:cNvPicPr/>
          <p:nvPr/>
        </p:nvPicPr>
        <p:blipFill rotWithShape="1">
          <a:blip r:embed="rId3"/>
          <a:srcRect/>
          <a:stretch/>
        </p:blipFill>
        <p:spPr>
          <a:xfrm>
            <a:off x="529287" y="1676400"/>
            <a:ext cx="2890379" cy="4932914"/>
          </a:xfrm>
          <a:prstGeom prst="rect">
            <a:avLst/>
          </a:prstGeom>
        </p:spPr>
      </p:pic>
      <p:cxnSp>
        <p:nvCxnSpPr>
          <p:cNvPr id="9" name="Rak koppling 8">
            <a:extLst>
              <a:ext uri="{FF2B5EF4-FFF2-40B4-BE49-F238E27FC236}">
                <a16:creationId xmlns:a16="http://schemas.microsoft.com/office/drawing/2014/main" id="{09B45A8F-1D93-4801-9B7A-312AB66E700D}"/>
              </a:ext>
            </a:extLst>
          </p:cNvPr>
          <p:cNvCxnSpPr>
            <a:cxnSpLocks/>
          </p:cNvCxnSpPr>
          <p:nvPr/>
        </p:nvCxnSpPr>
        <p:spPr>
          <a:xfrm>
            <a:off x="3384341" y="2112568"/>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EE1A80F4-0D14-4743-9AFF-5CA531C8DA87}"/>
              </a:ext>
            </a:extLst>
          </p:cNvPr>
          <p:cNvSpPr/>
          <p:nvPr/>
        </p:nvSpPr>
        <p:spPr>
          <a:xfrm>
            <a:off x="548640" y="1698613"/>
            <a:ext cx="2839289" cy="786334"/>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9" name="Rak koppling 28">
            <a:extLst>
              <a:ext uri="{FF2B5EF4-FFF2-40B4-BE49-F238E27FC236}">
                <a16:creationId xmlns:a16="http://schemas.microsoft.com/office/drawing/2014/main" id="{09D912AA-1B84-445E-9BE0-A5005AFF49DD}"/>
              </a:ext>
            </a:extLst>
          </p:cNvPr>
          <p:cNvCxnSpPr>
            <a:cxnSpLocks/>
          </p:cNvCxnSpPr>
          <p:nvPr/>
        </p:nvCxnSpPr>
        <p:spPr>
          <a:xfrm>
            <a:off x="3391513" y="4781307"/>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FEFA287E-55C1-49E6-B387-D1C03CA30BA0}"/>
              </a:ext>
            </a:extLst>
          </p:cNvPr>
          <p:cNvCxnSpPr>
            <a:cxnSpLocks/>
          </p:cNvCxnSpPr>
          <p:nvPr/>
        </p:nvCxnSpPr>
        <p:spPr>
          <a:xfrm>
            <a:off x="3384341" y="5881407"/>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A4748EE7-049C-44AE-8041-35EE03E06926}"/>
              </a:ext>
            </a:extLst>
          </p:cNvPr>
          <p:cNvCxnSpPr>
            <a:cxnSpLocks/>
          </p:cNvCxnSpPr>
          <p:nvPr/>
        </p:nvCxnSpPr>
        <p:spPr>
          <a:xfrm>
            <a:off x="3391513" y="3398624"/>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4" name="Rektangel 33">
            <a:extLst>
              <a:ext uri="{FF2B5EF4-FFF2-40B4-BE49-F238E27FC236}">
                <a16:creationId xmlns:a16="http://schemas.microsoft.com/office/drawing/2014/main" id="{CBBDC651-2BD4-4A70-9562-77084C076A29}"/>
              </a:ext>
            </a:extLst>
          </p:cNvPr>
          <p:cNvSpPr/>
          <p:nvPr/>
        </p:nvSpPr>
        <p:spPr>
          <a:xfrm>
            <a:off x="548639" y="2484955"/>
            <a:ext cx="2839289" cy="1855579"/>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14551E5D-55F1-4C96-B585-51CB765EE6D7}"/>
              </a:ext>
            </a:extLst>
          </p:cNvPr>
          <p:cNvSpPr/>
          <p:nvPr/>
        </p:nvSpPr>
        <p:spPr>
          <a:xfrm>
            <a:off x="548638" y="4340535"/>
            <a:ext cx="2839289" cy="868603"/>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BD91D79F-6DD4-4F7A-A813-10BF516FB3B8}"/>
              </a:ext>
            </a:extLst>
          </p:cNvPr>
          <p:cNvSpPr/>
          <p:nvPr/>
        </p:nvSpPr>
        <p:spPr>
          <a:xfrm>
            <a:off x="547918" y="5209140"/>
            <a:ext cx="2846461" cy="140016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227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9" grpId="0"/>
      <p:bldP spid="27"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5. Gruppering av metadata</a:t>
            </a:r>
            <a:br>
              <a:rPr lang="sv-SE" dirty="0"/>
            </a:br>
            <a:endParaRPr lang="sv-SE" sz="1800" dirty="0">
              <a:solidFill>
                <a:schemeClr val="bg1"/>
              </a:solidFill>
            </a:endParaRPr>
          </a:p>
        </p:txBody>
      </p:sp>
      <p:graphicFrame>
        <p:nvGraphicFramePr>
          <p:cNvPr id="8" name="Tabell 7">
            <a:extLst>
              <a:ext uri="{FF2B5EF4-FFF2-40B4-BE49-F238E27FC236}">
                <a16:creationId xmlns:a16="http://schemas.microsoft.com/office/drawing/2014/main" id="{F99B6555-84C3-437D-9069-86342249908D}"/>
              </a:ext>
            </a:extLst>
          </p:cNvPr>
          <p:cNvGraphicFramePr>
            <a:graphicFrameLocks noGrp="1"/>
          </p:cNvGraphicFramePr>
          <p:nvPr/>
        </p:nvGraphicFramePr>
        <p:xfrm>
          <a:off x="3955474" y="1653702"/>
          <a:ext cx="8007926" cy="2302281"/>
        </p:xfrm>
        <a:graphic>
          <a:graphicData uri="http://schemas.openxmlformats.org/drawingml/2006/table">
            <a:tbl>
              <a:tblPr firstRow="1" firstCol="1" bandRow="1"/>
              <a:tblGrid>
                <a:gridCol w="2125255">
                  <a:extLst>
                    <a:ext uri="{9D8B030D-6E8A-4147-A177-3AD203B41FA5}">
                      <a16:colId xmlns:a16="http://schemas.microsoft.com/office/drawing/2014/main" val="2585295859"/>
                    </a:ext>
                  </a:extLst>
                </a:gridCol>
                <a:gridCol w="2756204">
                  <a:extLst>
                    <a:ext uri="{9D8B030D-6E8A-4147-A177-3AD203B41FA5}">
                      <a16:colId xmlns:a16="http://schemas.microsoft.com/office/drawing/2014/main" val="517596291"/>
                    </a:ext>
                  </a:extLst>
                </a:gridCol>
                <a:gridCol w="3126467">
                  <a:extLst>
                    <a:ext uri="{9D8B030D-6E8A-4147-A177-3AD203B41FA5}">
                      <a16:colId xmlns:a16="http://schemas.microsoft.com/office/drawing/2014/main" val="58555801"/>
                    </a:ext>
                  </a:extLst>
                </a:gridCol>
              </a:tblGrid>
              <a:tr h="255809">
                <a:tc>
                  <a:txBody>
                    <a:bodyPr/>
                    <a:lstStyle/>
                    <a:p>
                      <a:pPr algn="l">
                        <a:lnSpc>
                          <a:spcPct val="107000"/>
                        </a:lnSpc>
                        <a:spcAft>
                          <a:spcPts val="0"/>
                        </a:spcAft>
                      </a:pPr>
                      <a:r>
                        <a:rPr lang="sv-SE"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Förklaring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Tips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30304589"/>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Beställarinformation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45133601"/>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Anläggnings/fastighetstruktur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07021233"/>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Ansvarig 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21144891"/>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32042090"/>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Status och godkännande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7344141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typindelning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7136067"/>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Georeferens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Geografisk positionering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Oftast gällande bilder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4768564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IT-system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Versionshantering mm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Sköts av bakomliggande system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22474720"/>
                  </a:ext>
                </a:extLst>
              </a:tr>
            </a:tbl>
          </a:graphicData>
        </a:graphic>
      </p:graphicFrame>
      <p:pic>
        <p:nvPicPr>
          <p:cNvPr id="7" name="Bildobjekt 6">
            <a:extLst>
              <a:ext uri="{FF2B5EF4-FFF2-40B4-BE49-F238E27FC236}">
                <a16:creationId xmlns:a16="http://schemas.microsoft.com/office/drawing/2014/main" id="{7940862A-49A8-4E3C-9A7C-575182874331}"/>
              </a:ext>
            </a:extLst>
          </p:cNvPr>
          <p:cNvPicPr/>
          <p:nvPr/>
        </p:nvPicPr>
        <p:blipFill rotWithShape="1">
          <a:blip r:embed="rId3"/>
          <a:srcRect/>
          <a:stretch/>
        </p:blipFill>
        <p:spPr>
          <a:xfrm>
            <a:off x="529287" y="1676400"/>
            <a:ext cx="2890379" cy="4932914"/>
          </a:xfrm>
          <a:prstGeom prst="rect">
            <a:avLst/>
          </a:prstGeom>
        </p:spPr>
      </p:pic>
    </p:spTree>
    <p:extLst>
      <p:ext uri="{BB962C8B-B14F-4D97-AF65-F5344CB8AC3E}">
        <p14:creationId xmlns:p14="http://schemas.microsoft.com/office/powerpoint/2010/main" val="32696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6. Namnruta och termlista </a:t>
            </a:r>
            <a:br>
              <a:rPr lang="sv-SE" dirty="0"/>
            </a:br>
            <a:r>
              <a:rPr lang="sv-SE" sz="1800" b="0" dirty="0">
                <a:solidFill>
                  <a:schemeClr val="bg1"/>
                </a:solidFill>
              </a:rPr>
              <a:t>Namnrutans information finns i termlistan och metadata </a:t>
            </a:r>
            <a:r>
              <a:rPr lang="sv-SE" sz="1800" b="0">
                <a:solidFill>
                  <a:schemeClr val="bg1"/>
                </a:solidFill>
              </a:rPr>
              <a:t>för dokumentplattformar</a:t>
            </a:r>
            <a:endParaRPr lang="sv-SE" sz="1800" b="0" dirty="0">
              <a:solidFill>
                <a:schemeClr val="bg1"/>
              </a:solidFill>
            </a:endParaRPr>
          </a:p>
        </p:txBody>
      </p:sp>
      <p:pic>
        <p:nvPicPr>
          <p:cNvPr id="9" name="Bildobjekt 8">
            <a:extLst>
              <a:ext uri="{FF2B5EF4-FFF2-40B4-BE49-F238E27FC236}">
                <a16:creationId xmlns:a16="http://schemas.microsoft.com/office/drawing/2014/main" id="{0DDF5839-F6E8-4F64-910F-A6269F02CDB5}"/>
              </a:ext>
            </a:extLst>
          </p:cNvPr>
          <p:cNvPicPr>
            <a:picLocks noChangeAspect="1"/>
          </p:cNvPicPr>
          <p:nvPr/>
        </p:nvPicPr>
        <p:blipFill rotWithShape="1">
          <a:blip r:embed="rId3"/>
          <a:srcRect/>
          <a:stretch/>
        </p:blipFill>
        <p:spPr>
          <a:xfrm>
            <a:off x="385080" y="1674057"/>
            <a:ext cx="7092166" cy="4151115"/>
          </a:xfrm>
          <a:prstGeom prst="rect">
            <a:avLst/>
          </a:prstGeom>
          <a:ln>
            <a:solidFill>
              <a:schemeClr val="bg1">
                <a:lumMod val="85000"/>
              </a:schemeClr>
            </a:solidFill>
          </a:ln>
        </p:spPr>
      </p:pic>
      <p:sp>
        <p:nvSpPr>
          <p:cNvPr id="10" name="Rektangel 9">
            <a:extLst>
              <a:ext uri="{FF2B5EF4-FFF2-40B4-BE49-F238E27FC236}">
                <a16:creationId xmlns:a16="http://schemas.microsoft.com/office/drawing/2014/main" id="{E6226CD3-A6AC-4528-9FD7-58C51516CA93}"/>
              </a:ext>
            </a:extLst>
          </p:cNvPr>
          <p:cNvSpPr/>
          <p:nvPr/>
        </p:nvSpPr>
        <p:spPr>
          <a:xfrm>
            <a:off x="1237288" y="1784294"/>
            <a:ext cx="1331934" cy="38720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7" name="Rektangel 6">
            <a:extLst>
              <a:ext uri="{FF2B5EF4-FFF2-40B4-BE49-F238E27FC236}">
                <a16:creationId xmlns:a16="http://schemas.microsoft.com/office/drawing/2014/main" id="{F948BDE4-5B32-4DBB-863B-7C7DFFAA6303}"/>
              </a:ext>
            </a:extLst>
          </p:cNvPr>
          <p:cNvSpPr/>
          <p:nvPr/>
        </p:nvSpPr>
        <p:spPr>
          <a:xfrm>
            <a:off x="303236" y="5825172"/>
            <a:ext cx="7380488" cy="767133"/>
          </a:xfrm>
          <a:prstGeom prst="rect">
            <a:avLst/>
          </a:prstGeom>
        </p:spPr>
        <p:txBody>
          <a:bodyPr wrap="square">
            <a:spAutoFit/>
          </a:bodyPr>
          <a:lstStyle/>
          <a:p>
            <a:pPr marL="180000" indent="-180000">
              <a:lnSpc>
                <a:spcPct val="107000"/>
              </a:lnSpc>
              <a:buFont typeface="Arial" panose="020B0604020202020204" pitchFamily="34" charset="0"/>
              <a:buChar char="•"/>
            </a:pPr>
            <a:r>
              <a:rPr lang="sv-SE" sz="1400" dirty="0"/>
              <a:t>Metadata som visas är exempelvärden</a:t>
            </a:r>
          </a:p>
          <a:p>
            <a:pPr marL="180000" indent="-180000">
              <a:lnSpc>
                <a:spcPct val="107000"/>
              </a:lnSpc>
              <a:buFont typeface="Arial" panose="020B0604020202020204" pitchFamily="34" charset="0"/>
              <a:buChar char="•"/>
            </a:pPr>
            <a:r>
              <a:rPr lang="sv-SE" sz="1400" dirty="0"/>
              <a:t>Hela termlistan i Excel med exempel på </a:t>
            </a:r>
            <a:r>
              <a:rPr lang="sv-SE" sz="1400" dirty="0" err="1"/>
              <a:t>förpopulerade</a:t>
            </a:r>
            <a:r>
              <a:rPr lang="sv-SE" sz="1400" dirty="0"/>
              <a:t> värden finns på BEAst webb: </a:t>
            </a:r>
            <a:br>
              <a:rPr lang="sv-SE" sz="1400" dirty="0"/>
            </a:br>
            <a:r>
              <a:rPr lang="sv-SE" sz="1400" b="1" dirty="0"/>
              <a:t>BEAst Namnruta - Termlista och metadata 2.0.xlsx</a:t>
            </a:r>
          </a:p>
        </p:txBody>
      </p:sp>
    </p:spTree>
    <p:extLst>
      <p:ext uri="{BB962C8B-B14F-4D97-AF65-F5344CB8AC3E}">
        <p14:creationId xmlns:p14="http://schemas.microsoft.com/office/powerpoint/2010/main" val="32389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3345</Words>
  <Application>Microsoft Office PowerPoint</Application>
  <PresentationFormat>Bredbild</PresentationFormat>
  <Paragraphs>504</Paragraphs>
  <Slides>25</Slides>
  <Notes>23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Georgia</vt:lpstr>
      <vt:lpstr>Symbol</vt:lpstr>
      <vt:lpstr>1_NCC_widscreen_template_</vt:lpstr>
      <vt:lpstr>Ritramar, namnruta och metadata Anvisning med exempel på information och metadata i handlingsförteckning och ritningar</vt:lpstr>
      <vt:lpstr>Innehåll </vt:lpstr>
      <vt:lpstr> 1. Namnruta i handlingar – syfte och mål </vt:lpstr>
      <vt:lpstr>2. Process kring handlingar Hantera informationen i namnrutan från förstudie till relationshandling och förvaltning</vt:lpstr>
      <vt:lpstr>2. Namnruta och termlista Har starkt samband som underlättar hantering och stöd från dokumentplattformar</vt:lpstr>
      <vt:lpstr>3. Namnruta framtagen av BEAst Mall för BEAst Namnruta – Byggnad finns att hämta på www.beast.se </vt:lpstr>
      <vt:lpstr>4. Namnrutans huvudfunktioner All information hanteras som metadata i namnrutan</vt:lpstr>
      <vt:lpstr>5. Gruppering av metadata </vt:lpstr>
      <vt:lpstr>6. Namnruta och termlista  Namnrutans information finns i termlistan och metadata för dokumentplattformar</vt:lpstr>
      <vt:lpstr>7. Namnrutan – här sker förändringar Ändringar som uppdateras i samband med publiceringar</vt:lpstr>
      <vt:lpstr>8. Orienteringsfigur och hänvisningar </vt:lpstr>
      <vt:lpstr>9. Godkännandeprocessen All data hanteras i namnrutan</vt:lpstr>
      <vt:lpstr>10. Godkännandeprocessen – Status Status med förpopulerade värden – exempel på godkända värden</vt:lpstr>
      <vt:lpstr>11. Godkännandeprocessen – Handling Handling med förpopulerade värden – exempel på godkända värden</vt:lpstr>
      <vt:lpstr>12. Godkännande processen Datum – Godkänd av – exempel på godkända värden </vt:lpstr>
      <vt:lpstr>13. Godkännande processen ÄNDRINGS PM och ÄNDRING – exempel på godkända värden</vt:lpstr>
      <vt:lpstr>14. Beställare och projektinformation </vt:lpstr>
      <vt:lpstr>15. Ansvarig part Part som levererat dokumentet</vt:lpstr>
      <vt:lpstr>16. Ansvarig part Part som levererat dokumentet</vt:lpstr>
      <vt:lpstr>17. Beskrivande innehåll Specifik metadata för innehåll</vt:lpstr>
      <vt:lpstr>18. Fastighets- och anläggningsstruktur Metadata för koppling mot fastighetstruktur</vt:lpstr>
      <vt:lpstr>19. Fastighets- och anläggningsstruktur Metadata för koppling mot fastighetstruktur</vt:lpstr>
      <vt:lpstr>20. Förändring mot tidigare namnrutor  Information som utgår från tidigare vanligt förekommande namnruta</vt:lpstr>
      <vt:lpstr>Hänvisning till andra anvisningar och standarder </vt:lpstr>
      <vt:lpstr>BEA Branschgemensamt projekt via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2021-03-12T16:09:29Z</dcterms:modified>
</cp:coreProperties>
</file>